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20" r:id="rId1"/>
  </p:sldMasterIdLst>
  <p:sldIdLst>
    <p:sldId id="256" r:id="rId2"/>
    <p:sldId id="300" r:id="rId3"/>
    <p:sldId id="264" r:id="rId4"/>
    <p:sldId id="305" r:id="rId5"/>
    <p:sldId id="312" r:id="rId6"/>
    <p:sldId id="313" r:id="rId7"/>
    <p:sldId id="310" r:id="rId8"/>
    <p:sldId id="314" r:id="rId9"/>
    <p:sldId id="307" r:id="rId10"/>
    <p:sldId id="266" r:id="rId11"/>
    <p:sldId id="302" r:id="rId12"/>
    <p:sldId id="311" r:id="rId13"/>
    <p:sldId id="301" r:id="rId14"/>
    <p:sldId id="316" r:id="rId15"/>
    <p:sldId id="315" r:id="rId16"/>
    <p:sldId id="308" r:id="rId17"/>
    <p:sldId id="30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84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esProps" Target="presProps.xml"/><Relationship Id="rId4" Type="http://schemas.openxmlformats.org/officeDocument/2006/relationships/slide" Target="slides/slide3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9E6AD-AA52-1A4C-BADD-0DDBCE164629}" type="datetime1">
              <a:rPr lang="en-US"/>
              <a:pPr>
                <a:defRPr/>
              </a:pPr>
              <a:t>8/23/09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33587-5D50-0B45-97FB-DE5B92B97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2B179-C73B-2D49-AA6D-2BD7E4C3EDE8}" type="datetime1">
              <a:rPr lang="en-US"/>
              <a:pPr>
                <a:defRPr/>
              </a:pPr>
              <a:t>8/23/09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6B008-79A9-984C-BFB4-9936A8846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9359D-07F2-6C41-87C5-B72DB35D13A3}" type="datetime1">
              <a:rPr lang="en-US"/>
              <a:pPr>
                <a:defRPr/>
              </a:pPr>
              <a:t>8/23/09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007B2-E07D-2A43-8BE8-24CF20495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792162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696200" cy="5334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7"/>
          </p:nvPr>
        </p:nvSpPr>
        <p:spPr>
          <a:xfrm>
            <a:off x="228600" y="6553200"/>
            <a:ext cx="8458200" cy="30480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05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05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5EDF4326-634F-424E-A37B-BA4040255798}" type="datetime1">
              <a:rPr lang="en-US"/>
              <a:pPr/>
              <a:t>8/23/09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313862E-7C7D-7444-BB90-E6542EC5D8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792162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696200" cy="5334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7"/>
          </p:nvPr>
        </p:nvSpPr>
        <p:spPr>
          <a:xfrm>
            <a:off x="228600" y="6553200"/>
            <a:ext cx="8458200" cy="30480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05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05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5EDF4326-634F-424E-A37B-BA4040255798}" type="datetime1">
              <a:rPr lang="en-US"/>
              <a:pPr/>
              <a:t>8/23/09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313862E-7C7D-7444-BB90-E6542EC5D8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792162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696200" cy="5334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7"/>
          </p:nvPr>
        </p:nvSpPr>
        <p:spPr>
          <a:xfrm>
            <a:off x="228600" y="6553200"/>
            <a:ext cx="8458200" cy="30480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05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05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5EDF4326-634F-424E-A37B-BA4040255798}" type="datetime1">
              <a:rPr lang="en-US"/>
              <a:pPr/>
              <a:t>8/23/09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313862E-7C7D-7444-BB90-E6542EC5D8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792162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696200" cy="5334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7"/>
          </p:nvPr>
        </p:nvSpPr>
        <p:spPr>
          <a:xfrm>
            <a:off x="228600" y="6553200"/>
            <a:ext cx="8458200" cy="30480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05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05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5EDF4326-634F-424E-A37B-BA4040255798}" type="datetime1">
              <a:rPr lang="en-US"/>
              <a:pPr/>
              <a:t>8/23/09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313862E-7C7D-7444-BB90-E6542EC5D8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792162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696200" cy="5334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7"/>
          </p:nvPr>
        </p:nvSpPr>
        <p:spPr>
          <a:xfrm>
            <a:off x="228600" y="6553200"/>
            <a:ext cx="8458200" cy="30480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05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05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5EDF4326-634F-424E-A37B-BA4040255798}" type="datetime1">
              <a:rPr lang="en-US"/>
              <a:pPr/>
              <a:t>8/23/09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313862E-7C7D-7444-BB90-E6542EC5D8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792162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696200" cy="5334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7"/>
          </p:nvPr>
        </p:nvSpPr>
        <p:spPr>
          <a:xfrm>
            <a:off x="228600" y="6553200"/>
            <a:ext cx="8458200" cy="30480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05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05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5EDF4326-634F-424E-A37B-BA4040255798}" type="datetime1">
              <a:rPr lang="en-US"/>
              <a:pPr/>
              <a:t>8/23/09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313862E-7C7D-7444-BB90-E6542EC5D8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792162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696200" cy="5334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7"/>
          </p:nvPr>
        </p:nvSpPr>
        <p:spPr>
          <a:xfrm>
            <a:off x="228600" y="6553200"/>
            <a:ext cx="8458200" cy="30480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05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05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5EDF4326-634F-424E-A37B-BA4040255798}" type="datetime1">
              <a:rPr lang="en-US"/>
              <a:pPr/>
              <a:t>8/23/09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313862E-7C7D-7444-BB90-E6542EC5D8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792162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696200" cy="5334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7"/>
          </p:nvPr>
        </p:nvSpPr>
        <p:spPr>
          <a:xfrm>
            <a:off x="228600" y="6553200"/>
            <a:ext cx="8458200" cy="30480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05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05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5EDF4326-634F-424E-A37B-BA4040255798}" type="datetime1">
              <a:rPr lang="en-US"/>
              <a:pPr/>
              <a:t>8/23/09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313862E-7C7D-7444-BB90-E6542EC5D8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4F60C-F4AD-4F48-ABE9-0B71A88F5E3E}" type="datetime1">
              <a:rPr lang="en-US"/>
              <a:pPr>
                <a:defRPr/>
              </a:pPr>
              <a:t>8/23/09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24EE6-E4C9-A74D-B267-03DF03376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792162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696200" cy="5334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7"/>
          </p:nvPr>
        </p:nvSpPr>
        <p:spPr>
          <a:xfrm>
            <a:off x="228600" y="6553200"/>
            <a:ext cx="8458200" cy="30480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05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05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5EDF4326-634F-424E-A37B-BA4040255798}" type="datetime1">
              <a:rPr lang="en-US"/>
              <a:pPr/>
              <a:t>8/23/09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313862E-7C7D-7444-BB90-E6542EC5D8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792162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696200" cy="5334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7"/>
          </p:nvPr>
        </p:nvSpPr>
        <p:spPr>
          <a:xfrm>
            <a:off x="228600" y="6553200"/>
            <a:ext cx="8458200" cy="30480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05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05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23C6505C-76D3-E947-913E-12EC256D1A65}" type="datetime1">
              <a:rPr lang="en-US"/>
              <a:pPr/>
              <a:t>8/23/09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C5EC4E8D-C08C-C74D-8FA8-ABB5F7B6F8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792162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696200" cy="5334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7"/>
          </p:nvPr>
        </p:nvSpPr>
        <p:spPr>
          <a:xfrm>
            <a:off x="228600" y="6553200"/>
            <a:ext cx="8458200" cy="30480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05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105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1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23C6505C-76D3-E947-913E-12EC256D1A65}" type="datetime1">
              <a:rPr lang="en-US"/>
              <a:pPr/>
              <a:t>8/23/09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C5EC4E8D-C08C-C74D-8FA8-ABB5F7B6F8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07F0E-3762-1941-99D4-C133A9EB15BD}" type="datetime1">
              <a:rPr lang="en-US"/>
              <a:pPr>
                <a:defRPr/>
              </a:pPr>
              <a:t>8/23/09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E3B13-C879-C94C-966E-CEB12A610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A67BB-80F2-474D-9FBA-D61938FA3372}" type="datetime1">
              <a:rPr lang="en-US"/>
              <a:pPr>
                <a:defRPr/>
              </a:pPr>
              <a:t>8/23/09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01C00-3200-C048-8BB3-1B2619752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95C66-2CAB-D44B-87A9-F7FD30E51C9A}" type="datetime1">
              <a:rPr lang="en-US"/>
              <a:pPr>
                <a:defRPr/>
              </a:pPr>
              <a:t>8/23/09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ED1D2-B999-D84A-AF46-93D95FE82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1127A-2B1F-6749-9384-8D12DF44AC0E}" type="datetime1">
              <a:rPr lang="en-US"/>
              <a:pPr>
                <a:defRPr/>
              </a:pPr>
              <a:t>8/23/09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A5D60-77CD-2E45-99D4-820D40FB5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9F037-9C75-F547-A7DB-7346CF8E97C7}" type="datetime1">
              <a:rPr lang="en-US"/>
              <a:pPr>
                <a:defRPr/>
              </a:pPr>
              <a:t>8/23/09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92AC6-5CF7-B942-8B70-F054F2A56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3A2BB-B37A-5141-A36F-6A234E58FEC8}" type="datetime1">
              <a:rPr lang="en-US"/>
              <a:pPr>
                <a:defRPr/>
              </a:pPr>
              <a:t>8/23/09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27659-250D-554F-880F-1064C1532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C901C-8CE7-0D4B-8534-26D098298DA9}" type="datetime1">
              <a:rPr lang="en-US"/>
              <a:pPr>
                <a:defRPr/>
              </a:pPr>
              <a:t>8/23/09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F4F8B-F524-2B40-B1F0-F441CD058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2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24" Type="http://schemas.openxmlformats.org/officeDocument/2006/relationships/image" Target="../media/image1.png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3F6699C-EF40-ED4B-81D9-2BCD639E87D1}" type="datetime1">
              <a:rPr lang="en-US"/>
              <a:pPr>
                <a:defRPr/>
              </a:pPr>
              <a:t>8/23/09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2965FE8-E159-284F-9158-5C8014B1E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5" r:id="rId12"/>
    <p:sldLayoutId id="2147483746" r:id="rId13"/>
    <p:sldLayoutId id="2147483749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  <p:sldLayoutId id="2147483758" r:id="rId2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1.xml"/><Relationship Id="rId3" Type="http://schemas.openxmlformats.org/officeDocument/2006/relationships/oleObject" Target="../embeddings/Microsoft_Equation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772400" cy="2762251"/>
          </a:xfrm>
        </p:spPr>
        <p:txBody>
          <a:bodyPr/>
          <a:lstStyle/>
          <a:p>
            <a:r>
              <a:rPr lang="en-US" b="1" dirty="0" smtClean="0"/>
              <a:t>The</a:t>
            </a:r>
            <a:r>
              <a:rPr lang="en-US" b="1" dirty="0" smtClean="0"/>
              <a:t> Crossroads </a:t>
            </a:r>
            <a:r>
              <a:rPr lang="en-US" b="1" dirty="0" smtClean="0"/>
              <a:t>of</a:t>
            </a:r>
            <a:r>
              <a:rPr lang="en-US" b="1" dirty="0" smtClean="0"/>
              <a:t> Geography </a:t>
            </a:r>
            <a:r>
              <a:rPr lang="en-US" b="1" dirty="0" smtClean="0"/>
              <a:t>and</a:t>
            </a:r>
            <a:r>
              <a:rPr lang="en-US" b="1" dirty="0" smtClean="0"/>
              <a:t> Networks </a:t>
            </a:r>
            <a:endParaRPr lang="en-US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200400"/>
            <a:ext cx="8686800" cy="35052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800000"/>
                </a:solidFill>
                <a:ea typeface="+mn-ea"/>
                <a:cs typeface="+mn-cs"/>
              </a:rPr>
              <a:t>Michael T. Goodrich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800000"/>
                </a:solidFill>
                <a:ea typeface="+mn-ea"/>
                <a:cs typeface="+mn-cs"/>
              </a:rPr>
              <a:t>Dept. of Computer Science</a:t>
            </a:r>
            <a:endParaRPr lang="en-US" dirty="0" smtClean="0">
              <a:solidFill>
                <a:srgbClr val="800000"/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800000"/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800000"/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800000"/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err="1" smtClean="0">
                <a:solidFill>
                  <a:srgbClr val="800000"/>
                </a:solidFill>
                <a:ea typeface="+mn-ea"/>
                <a:cs typeface="+mn-cs"/>
              </a:rPr>
              <a:t>w</a:t>
            </a:r>
            <a:r>
              <a:rPr lang="en-US" sz="2400" dirty="0" smtClean="0">
                <a:solidFill>
                  <a:srgbClr val="800000"/>
                </a:solidFill>
                <a:ea typeface="+mn-ea"/>
                <a:cs typeface="+mn-cs"/>
              </a:rPr>
              <a:t>/ </a:t>
            </a:r>
            <a:r>
              <a:rPr lang="en-US" sz="2400" b="1" dirty="0" smtClean="0">
                <a:solidFill>
                  <a:srgbClr val="800000"/>
                </a:solidFill>
                <a:ea typeface="+mn-ea"/>
                <a:cs typeface="+mn-cs"/>
              </a:rPr>
              <a:t>David </a:t>
            </a:r>
            <a:r>
              <a:rPr lang="en-US" sz="2400" b="1" dirty="0" err="1" smtClean="0">
                <a:solidFill>
                  <a:srgbClr val="800000"/>
                </a:solidFill>
                <a:ea typeface="+mn-ea"/>
                <a:cs typeface="+mn-cs"/>
              </a:rPr>
              <a:t>Eppstein</a:t>
            </a:r>
            <a:r>
              <a:rPr lang="en-US" sz="2400" dirty="0" smtClean="0">
                <a:solidFill>
                  <a:srgbClr val="800000"/>
                </a:solidFill>
                <a:ea typeface="+mn-ea"/>
                <a:cs typeface="+mn-cs"/>
              </a:rPr>
              <a:t>,</a:t>
            </a:r>
            <a:r>
              <a:rPr lang="en-US" sz="2400" dirty="0" smtClean="0">
                <a:solidFill>
                  <a:srgbClr val="800000"/>
                </a:solidFill>
                <a:ea typeface="+mn-ea"/>
                <a:cs typeface="+mn-cs"/>
              </a:rPr>
              <a:t> Kevin </a:t>
            </a:r>
            <a:r>
              <a:rPr lang="en-US" sz="2400" dirty="0" err="1" smtClean="0">
                <a:solidFill>
                  <a:srgbClr val="800000"/>
                </a:solidFill>
                <a:ea typeface="+mn-ea"/>
                <a:cs typeface="+mn-cs"/>
              </a:rPr>
              <a:t>Wortman</a:t>
            </a:r>
            <a:r>
              <a:rPr lang="en-US" sz="2400" dirty="0" smtClean="0">
                <a:solidFill>
                  <a:srgbClr val="800000"/>
                </a:solidFill>
                <a:ea typeface="+mn-ea"/>
                <a:cs typeface="+mn-cs"/>
              </a:rPr>
              <a:t>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a typeface="+mn-ea"/>
                <a:cs typeface="+mn-cs"/>
              </a:rPr>
              <a:t>Darren </a:t>
            </a:r>
            <a:r>
              <a:rPr lang="en-US" sz="2400" dirty="0" err="1" smtClean="0">
                <a:solidFill>
                  <a:srgbClr val="800000"/>
                </a:solidFill>
                <a:ea typeface="+mn-ea"/>
                <a:cs typeface="+mn-cs"/>
              </a:rPr>
              <a:t>Strash</a:t>
            </a:r>
            <a:r>
              <a:rPr lang="en-US" sz="2400" dirty="0" smtClean="0">
                <a:solidFill>
                  <a:srgbClr val="800000"/>
                </a:solidFill>
                <a:ea typeface="+mn-ea"/>
                <a:cs typeface="+mn-cs"/>
              </a:rPr>
              <a:t>, and Lowell </a:t>
            </a:r>
            <a:r>
              <a:rPr lang="en-US" sz="2400" dirty="0" err="1" smtClean="0">
                <a:solidFill>
                  <a:srgbClr val="800000"/>
                </a:solidFill>
                <a:ea typeface="+mn-ea"/>
                <a:cs typeface="+mn-cs"/>
              </a:rPr>
              <a:t>Trott</a:t>
            </a:r>
            <a:endParaRPr lang="en-US" sz="2400" dirty="0" smtClean="0">
              <a:solidFill>
                <a:srgbClr val="800000"/>
              </a:solidFill>
              <a:ea typeface="+mn-ea"/>
              <a:cs typeface="+mn-cs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876800"/>
            <a:ext cx="6172200" cy="68103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ZIPScribbleMap-col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438400"/>
            <a:ext cx="7349283" cy="4284159"/>
          </a:xfrm>
          <a:prstGeom prst="rect">
            <a:avLst/>
          </a:prstGeom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r>
              <a:rPr lang="en-US" sz="3600" b="1" dirty="0" smtClean="0"/>
              <a:t>Approach: Study Network Proximity</a:t>
            </a:r>
            <a:endParaRPr lang="en-US" sz="3600" b="1" dirty="0" smtClean="0"/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1371599"/>
          </a:xfrm>
        </p:spPr>
        <p:txBody>
          <a:bodyPr/>
          <a:lstStyle/>
          <a:p>
            <a:r>
              <a:rPr lang="en-US" sz="2800" b="1" dirty="0" smtClean="0"/>
              <a:t>ZCTA Adjacency Project:</a:t>
            </a:r>
            <a:r>
              <a:rPr lang="en-US" sz="2800" dirty="0" smtClean="0"/>
              <a:t> Determine the actual </a:t>
            </a:r>
            <a:r>
              <a:rPr lang="en-US" sz="2800" dirty="0" smtClean="0"/>
              <a:t>proximity of zip code regions in the U.S.</a:t>
            </a:r>
            <a:endParaRPr lang="en-US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38200" y="6477000"/>
            <a:ext cx="7467600" cy="246221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image source: http://</a:t>
            </a:r>
            <a:r>
              <a:rPr lang="en-US" sz="1000" dirty="0" err="1" smtClean="0">
                <a:solidFill>
                  <a:srgbClr val="A6A6A6"/>
                </a:solidFill>
              </a:rPr>
              <a:t>eagereyes.org/Applications/ZIPScribbleMap.html</a:t>
            </a:r>
            <a:endParaRPr lang="en-US" sz="1000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3. </a:t>
            </a:r>
            <a:r>
              <a:rPr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Greedy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Routing</a:t>
            </a:r>
            <a:endParaRPr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458200" cy="5334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etwork nodes have real or virtual </a:t>
            </a:r>
            <a:r>
              <a:rPr lang="en-US" b="1" dirty="0" smtClean="0">
                <a:solidFill>
                  <a:srgbClr val="B32C16"/>
                </a:solidFill>
                <a:latin typeface="Times New Roman" charset="0"/>
                <a:ea typeface="Times New Roman" charset="0"/>
                <a:cs typeface="Times New Roman" charset="0"/>
              </a:rPr>
              <a:t>coordinates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in a </a:t>
            </a:r>
            <a:r>
              <a:rPr lang="en-US" b="1" dirty="0">
                <a:solidFill>
                  <a:srgbClr val="B32C16"/>
                </a:solidFill>
                <a:latin typeface="Times New Roman" charset="0"/>
                <a:ea typeface="Times New Roman" charset="0"/>
                <a:cs typeface="Times New Roman" charset="0"/>
              </a:rPr>
              <a:t>metric space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and route by the </a:t>
            </a:r>
            <a:r>
              <a:rPr lang="en-US" b="1" dirty="0">
                <a:solidFill>
                  <a:srgbClr val="B32C16"/>
                </a:solidFill>
                <a:latin typeface="Times New Roman" charset="0"/>
                <a:ea typeface="Times New Roman" charset="0"/>
                <a:cs typeface="Times New Roman" charset="0"/>
              </a:rPr>
              <a:t>greedy rule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 lvl="1" eaLnBrk="1" hangingPunct="1"/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If vertex </a:t>
            </a:r>
            <a:r>
              <a:rPr lang="en-US" b="1" i="1" dirty="0" err="1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receives a message with destination </a:t>
            </a:r>
            <a:r>
              <a:rPr lang="en-US" b="1" i="1" dirty="0" err="1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forward this message to a neighbor of </a:t>
            </a:r>
            <a:r>
              <a:rPr lang="en-US" b="1" i="1" dirty="0" err="1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that is </a:t>
            </a:r>
            <a:r>
              <a:rPr lang="en-US" b="1" dirty="0">
                <a:solidFill>
                  <a:srgbClr val="B32C16"/>
                </a:solidFill>
                <a:latin typeface="Times New Roman" charset="0"/>
                <a:ea typeface="Times New Roman" charset="0"/>
                <a:cs typeface="Times New Roman" charset="0"/>
              </a:rPr>
              <a:t>closer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than </a:t>
            </a:r>
            <a:r>
              <a:rPr lang="en-US" b="1" i="1" dirty="0" err="1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to </a:t>
            </a:r>
            <a:r>
              <a:rPr lang="en-US" b="1" i="1" dirty="0" err="1">
                <a:latin typeface="Times New Roman" charset="0"/>
                <a:ea typeface="Times New Roman" charset="0"/>
                <a:cs typeface="Times New Roman" charset="0"/>
              </a:rPr>
              <a:t>w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  <p:pic>
        <p:nvPicPr>
          <p:cNvPr id="23556" name="Picture 8" descr="C:\Documents and Settings\goodrich\Local Settings\Temporary Internet Files\Content.IE5\Z1U2F4EP\MCPE07351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5300" y="3160712"/>
            <a:ext cx="3670300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792162"/>
          </a:xfrm>
        </p:spPr>
        <p:txBody>
          <a:bodyPr/>
          <a:lstStyle/>
          <a:p>
            <a:pPr eaLnBrk="1" hangingPunct="1"/>
            <a: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Approach: Hyperbolic Greedy Routing</a:t>
            </a:r>
            <a:endParaRPr sz="36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458200" cy="5334000"/>
          </a:xfrm>
        </p:spPr>
        <p:txBody>
          <a:bodyPr/>
          <a:lstStyle/>
          <a:p>
            <a:pPr marL="457200" indent="-457200" eaLnBrk="1" hangingPunct="1">
              <a:buFont typeface="Century Schoolbook" charset="0"/>
              <a:buAutoNum type="arabicPeriod"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Find a spanning tree,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, for the graph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G</a:t>
            </a:r>
          </a:p>
          <a:p>
            <a:pPr marL="457200" indent="-457200" eaLnBrk="1" hangingPunct="1">
              <a:buFont typeface="Century Schoolbook" charset="0"/>
              <a:buAutoNum type="arabicPeriod"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Decompose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into disjoint paths, organized in hierarchical log-depth tree</a:t>
            </a:r>
          </a:p>
          <a:p>
            <a:pPr marL="457200" indent="-457200" eaLnBrk="1" hangingPunct="1">
              <a:buFont typeface="Century Schoolbook" charset="0"/>
              <a:buAutoNum type="arabicPeriod"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Embed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into a contrived metric space – the Dyadic Tree Metric Space (so that paths in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are greedy)</a:t>
            </a:r>
          </a:p>
          <a:p>
            <a:pPr marL="457200" indent="-457200" eaLnBrk="1" hangingPunct="1">
              <a:buFont typeface="Century Schoolbook" charset="0"/>
              <a:buAutoNum type="arabicPeriod"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Embed the Dyadic Tree Metric Space into the hyperbolic plane,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, so that greedy paths remain greedy</a:t>
            </a:r>
          </a:p>
          <a:p>
            <a:pPr marL="457200" indent="-457200" eaLnBrk="1" hangingPunct="1">
              <a:buFont typeface="Wingdings" charset="2"/>
              <a:buNone/>
            </a:pP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9700" name="Content Placeholder 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Third image is from http://en.wikipedia.org/wiki/HyperbolicTree,  and is in the public domain</a:t>
            </a:r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40386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724400"/>
            <a:ext cx="24114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4419600"/>
            <a:ext cx="218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2590800" y="51816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953000" y="51816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9706" name="TextBox 12"/>
          <p:cNvSpPr txBox="1">
            <a:spLocks noChangeArrowheads="1"/>
          </p:cNvSpPr>
          <p:nvPr/>
        </p:nvSpPr>
        <p:spPr bwMode="auto">
          <a:xfrm>
            <a:off x="1443038" y="5724525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  <a:ea typeface="Times New Roman" charset="0"/>
                <a:cs typeface="Times New Roman" charset="0"/>
              </a:rPr>
              <a:t>T</a:t>
            </a:r>
          </a:p>
        </p:txBody>
      </p:sp>
      <p:sp>
        <p:nvSpPr>
          <p:cNvPr id="29707" name="TextBox 13"/>
          <p:cNvSpPr txBox="1">
            <a:spLocks noChangeArrowheads="1"/>
          </p:cNvSpPr>
          <p:nvPr/>
        </p:nvSpPr>
        <p:spPr bwMode="auto">
          <a:xfrm>
            <a:off x="5410200" y="5715000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Times New Roman" charset="0"/>
                <a:ea typeface="Times New Roman" charset="0"/>
                <a:cs typeface="Times New Roman" charset="0"/>
              </a:rPr>
              <a:t>H</a:t>
            </a:r>
          </a:p>
        </p:txBody>
      </p:sp>
      <p:sp>
        <p:nvSpPr>
          <p:cNvPr id="29708" name="TextBox 14"/>
          <p:cNvSpPr txBox="1">
            <a:spLocks noChangeArrowheads="1"/>
          </p:cNvSpPr>
          <p:nvPr/>
        </p:nvSpPr>
        <p:spPr bwMode="auto">
          <a:xfrm>
            <a:off x="3276600" y="5802313"/>
            <a:ext cx="1350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Dyadic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4. Network Visualization</a:t>
            </a:r>
            <a:endParaRPr sz="36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46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001000" cy="12954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eometric ways of visualizing network data.</a:t>
            </a: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828800"/>
            <a:ext cx="5791200" cy="4661916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792162"/>
          </a:xfrm>
        </p:spPr>
        <p:txBody>
          <a:bodyPr/>
          <a:lstStyle/>
          <a:p>
            <a:r>
              <a:rPr lang="en-US" dirty="0" smtClean="0"/>
              <a:t>Approach: Graphs on Surfaces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382000" cy="3276600"/>
          </a:xfrm>
        </p:spPr>
        <p:txBody>
          <a:bodyPr/>
          <a:lstStyle/>
          <a:p>
            <a:r>
              <a:rPr lang="en-US" dirty="0" smtClean="0"/>
              <a:t>This </a:t>
            </a:r>
            <a:r>
              <a:rPr lang="en-US" dirty="0" smtClean="0"/>
              <a:t>project is focused on</a:t>
            </a:r>
            <a:r>
              <a:rPr lang="en-US" dirty="0" smtClean="0"/>
              <a:t> algorithms </a:t>
            </a:r>
            <a:r>
              <a:rPr lang="en-US" dirty="0" smtClean="0"/>
              <a:t>for graphs</a:t>
            </a:r>
            <a:r>
              <a:rPr lang="en-US" dirty="0" smtClean="0"/>
              <a:t> in geometric spaces, directed at</a:t>
            </a:r>
          </a:p>
          <a:p>
            <a:pPr lvl="1"/>
            <a:r>
              <a:rPr lang="en-US" dirty="0" smtClean="0"/>
              <a:t>Methods </a:t>
            </a:r>
            <a:r>
              <a:rPr lang="en-US" dirty="0" smtClean="0"/>
              <a:t>for producing geometric configurations from</a:t>
            </a:r>
            <a:r>
              <a:rPr lang="en-US" dirty="0" smtClean="0"/>
              <a:t> networks</a:t>
            </a:r>
          </a:p>
          <a:p>
            <a:pPr lvl="1"/>
            <a:r>
              <a:rPr lang="en-US" dirty="0" smtClean="0"/>
              <a:t>Higher-</a:t>
            </a:r>
            <a:r>
              <a:rPr lang="en-US" dirty="0" smtClean="0"/>
              <a:t>genus </a:t>
            </a:r>
            <a:r>
              <a:rPr lang="en-US" dirty="0" smtClean="0"/>
              <a:t>embeddings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733800"/>
            <a:ext cx="2565400" cy="27748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709670"/>
            <a:ext cx="3385996" cy="2849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Metric Embeddings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382000" cy="3276600"/>
          </a:xfrm>
        </p:spPr>
        <p:txBody>
          <a:bodyPr/>
          <a:lstStyle/>
          <a:p>
            <a:r>
              <a:rPr lang="en-US" dirty="0" smtClean="0"/>
              <a:t>Study distance metrics in networks</a:t>
            </a:r>
          </a:p>
          <a:p>
            <a:pPr lvl="1"/>
            <a:r>
              <a:rPr lang="en-US" dirty="0" smtClean="0"/>
              <a:t>Simplifications</a:t>
            </a:r>
          </a:p>
          <a:p>
            <a:pPr lvl="1"/>
            <a:r>
              <a:rPr lang="en-US" dirty="0" smtClean="0"/>
              <a:t>E</a:t>
            </a:r>
            <a:r>
              <a:rPr lang="en-US" dirty="0" smtClean="0"/>
              <a:t>mbeddings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ag-short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133600"/>
            <a:ext cx="4953000" cy="453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Approach: Hub Finding</a:t>
            </a:r>
            <a:endParaRPr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458200" cy="14478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Locate hubs in the network (or metric space) that are the most central.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278" y="2308677"/>
            <a:ext cx="6507922" cy="4320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</p:spPr>
        <p:txBody>
          <a:bodyPr/>
          <a:lstStyle/>
          <a:p>
            <a:pPr eaLnBrk="1" hangingPunct="1"/>
            <a:r>
              <a:rPr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Future </a:t>
            </a:r>
            <a:r>
              <a:rPr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Direction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s</a:t>
            </a:r>
            <a:endParaRPr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Study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geometric properties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of networks, combining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algorithmics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, geography,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and topology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0964" name="Content Placeholder 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0965" name="Picture 3" descr="C:\Documents and Settings\goodrich\Local Settings\Temporary Internet Files\Content.IE5\OCPPM0NA\MPj0438811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43840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409" y="3048000"/>
            <a:ext cx="3991591" cy="2709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b="1" dirty="0" smtClean="0"/>
              <a:t>General Theme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5237"/>
            <a:ext cx="8229600" cy="944563"/>
          </a:xfrm>
        </p:spPr>
        <p:txBody>
          <a:bodyPr/>
          <a:lstStyle/>
          <a:p>
            <a:r>
              <a:rPr lang="en-US" dirty="0" smtClean="0"/>
              <a:t>Blend network and geographic information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2968752"/>
            <a:ext cx="3571683" cy="2365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4800" y="3581400"/>
            <a:ext cx="6340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+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Topics of Study</a:t>
            </a:r>
            <a:endParaRPr 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5181600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Road Networks as social networks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Network </a:t>
            </a:r>
            <a:r>
              <a:rPr lang="en-US" dirty="0" err="1" smtClean="0">
                <a:ea typeface="+mn-ea"/>
                <a:cs typeface="+mn-cs"/>
              </a:rPr>
              <a:t>Voronoi</a:t>
            </a:r>
            <a:r>
              <a:rPr lang="en-US" dirty="0" smtClean="0">
                <a:ea typeface="+mn-ea"/>
                <a:cs typeface="+mn-cs"/>
              </a:rPr>
              <a:t> diagrams</a:t>
            </a:r>
            <a:endParaRPr lang="en-US" dirty="0" smtClean="0">
              <a:ea typeface="+mn-ea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Greedy routing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Network visualization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Metric embeddings</a:t>
            </a:r>
            <a:endParaRPr lang="en-US" dirty="0" smtClean="0">
              <a:ea typeface="+mn-e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35295" b="16912"/>
          <a:stretch>
            <a:fillRect/>
          </a:stretch>
        </p:blipFill>
        <p:spPr>
          <a:xfrm flipH="1">
            <a:off x="2895600" y="3169080"/>
            <a:ext cx="6400800" cy="3841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868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1. </a:t>
            </a:r>
            <a:r>
              <a:rPr sz="4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Road Networks</a:t>
            </a:r>
            <a:r>
              <a:rPr lang="en-US" sz="4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 as Social Networks</a:t>
            </a:r>
            <a:endParaRPr sz="40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686800" cy="52578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Study road networks as first-class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network objects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748" name="Content Placeholder 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Image from http://www.openstreetmap.org/index.html under CC Attribution 2.0 License</a:t>
            </a:r>
          </a:p>
        </p:txBody>
      </p:sp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55" y="1981200"/>
            <a:ext cx="4648145" cy="445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Approach: C-T-G for Algorithms</a:t>
            </a:r>
            <a:endParaRPr sz="36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305800" cy="5105400"/>
          </a:xfrm>
        </p:spPr>
        <p:txBody>
          <a:bodyPr/>
          <a:lstStyle/>
          <a:p>
            <a:pPr marL="457200" indent="-457200" eaLnBrk="1" hangingPunct="1">
              <a:buFont typeface="Century Schoolbook" charset="0"/>
              <a:buAutoNum type="arabicPeriod"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Discover inherent </a:t>
            </a:r>
            <a:r>
              <a:rPr lang="en-US" sz="2800" b="1" dirty="0" err="1">
                <a:latin typeface="Times New Roman" charset="0"/>
                <a:ea typeface="Times New Roman" charset="0"/>
                <a:cs typeface="Times New Roman" charset="0"/>
              </a:rPr>
              <a:t>combinatoric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topological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geometric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properties of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road networks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that can </a:t>
            </a:r>
            <a:r>
              <a:rPr lang="en-US" sz="28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improve algorithms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that operate on such networks.</a:t>
            </a:r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Century Schoolbook" charset="0"/>
              <a:buAutoNum type="arabicPeriod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Use an </a:t>
            </a:r>
            <a:r>
              <a:rPr lang="en-US" sz="2800" b="1" dirty="0" smtClean="0">
                <a:solidFill>
                  <a:srgbClr val="B32C16"/>
                </a:solidFill>
                <a:latin typeface="Times New Roman" charset="0"/>
                <a:ea typeface="Times New Roman" charset="0"/>
                <a:cs typeface="Times New Roman" charset="0"/>
              </a:rPr>
              <a:t>algorithmic worldview to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provide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new computational insights, models, and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metaphors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6388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810000"/>
            <a:ext cx="37338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9" name="Content Placeholder 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Image by Argus fin from http://commons.wikimedia.org/wiki/Image:International_E_Road_Network.png,  and is in the public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sz="36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The World is Not Flat (or Spherical)</a:t>
            </a:r>
          </a:p>
        </p:txBody>
      </p:sp>
      <p:sp>
        <p:nvSpPr>
          <p:cNvPr id="1741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534400" cy="5334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Road networks are highly non-planar. [</a:t>
            </a:r>
            <a:r>
              <a:rPr lang="en-US" sz="2400" dirty="0" err="1" smtClean="0">
                <a:latin typeface="Times New Roman" charset="0"/>
                <a:ea typeface="Times New Roman" charset="0"/>
                <a:cs typeface="Times New Roman" charset="0"/>
              </a:rPr>
              <a:t>Eppstein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, Goodrich 09]</a:t>
            </a:r>
          </a:p>
          <a:p>
            <a:pPr eaLnBrk="1" hangingPunct="1"/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In particular, a road network with </a:t>
            </a:r>
            <a:r>
              <a:rPr lang="en-US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 vertices typically has a number of edge crossing proportional to  </a:t>
            </a:r>
          </a:p>
        </p:txBody>
      </p:sp>
      <p:graphicFrame>
        <p:nvGraphicFramePr>
          <p:cNvPr id="17410" name="Content Placeholder 4"/>
          <p:cNvGraphicFramePr>
            <a:graphicFrameLocks noChangeAspect="1"/>
          </p:cNvGraphicFramePr>
          <p:nvPr>
            <p:ph sz="quarter" idx="17"/>
          </p:nvPr>
        </p:nvGraphicFramePr>
        <p:xfrm>
          <a:off x="4038600" y="2438400"/>
          <a:ext cx="1011238" cy="533400"/>
        </p:xfrm>
        <a:graphic>
          <a:graphicData uri="http://schemas.openxmlformats.org/presentationml/2006/ole">
            <p:oleObj spid="_x0000_s67586" name="Equation" r:id="rId3" imgW="457200" imgH="241200" progId="Equation.3">
              <p:embed/>
            </p:oleObj>
          </a:graphicData>
        </a:graphic>
      </p:graphicFrame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3048000"/>
            <a:ext cx="571500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Content Placeholder 3"/>
          <p:cNvSpPr txBox="1">
            <a:spLocks/>
          </p:cNvSpPr>
          <p:nvPr/>
        </p:nvSpPr>
        <p:spPr bwMode="auto">
          <a:xfrm>
            <a:off x="228600" y="6553200"/>
            <a:ext cx="845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120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Data is from the U.S. TIGER/Line road network database, as provided by the Ninth DIMACS Implementation Challenge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143000"/>
            <a:ext cx="8305800" cy="53340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For each vertex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, define a disk with radius equal to half the length of the longest road adjacent to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eaLnBrk="1" hangingPunct="1"/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The road network is guaranteed to be a </a:t>
            </a: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</a:rPr>
              <a:t>subgraph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of this </a:t>
            </a:r>
            <a:r>
              <a:rPr lang="en-US" sz="24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Natural Disk Neighborhood System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7620000" cy="1219200"/>
          </a:xfrm>
        </p:spPr>
        <p:txBody>
          <a:bodyPr/>
          <a:lstStyle/>
          <a:p>
            <a:pPr eaLnBrk="1" hangingPunct="1"/>
            <a:r>
              <a:rPr sz="3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The Natural Disk Neighborhood System for Road Networks</a:t>
            </a:r>
          </a:p>
        </p:txBody>
      </p:sp>
      <p:pic>
        <p:nvPicPr>
          <p:cNvPr id="36868" name="Picture 6" descr="anchorage"/>
          <p:cNvPicPr>
            <a:picLocks noChangeAspect="1" noChangeArrowheads="1"/>
          </p:cNvPicPr>
          <p:nvPr/>
        </p:nvPicPr>
        <p:blipFill>
          <a:blip r:embed="rId2"/>
          <a:srcRect l="5817" t="32584" r="15662" b="4494"/>
          <a:stretch>
            <a:fillRect/>
          </a:stretch>
        </p:blipFill>
        <p:spPr bwMode="auto">
          <a:xfrm>
            <a:off x="609600" y="2819400"/>
            <a:ext cx="37480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7" descr="anchorageCircles"/>
          <p:cNvPicPr>
            <a:picLocks noChangeAspect="1" noChangeArrowheads="1"/>
          </p:cNvPicPr>
          <p:nvPr/>
        </p:nvPicPr>
        <p:blipFill>
          <a:blip r:embed="rId3"/>
          <a:srcRect t="26924" b="5128"/>
          <a:stretch>
            <a:fillRect/>
          </a:stretch>
        </p:blipFill>
        <p:spPr bwMode="auto">
          <a:xfrm>
            <a:off x="4114800" y="2667000"/>
            <a:ext cx="45926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Content Placeholder 3"/>
          <p:cNvSpPr txBox="1">
            <a:spLocks/>
          </p:cNvSpPr>
          <p:nvPr/>
        </p:nvSpPr>
        <p:spPr bwMode="auto">
          <a:xfrm>
            <a:off x="228600" y="6553200"/>
            <a:ext cx="845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120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Data is from the U.S. TIGER/Line road network database, as provided by the Ninth DIMACS Implementation Challenge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143000"/>
            <a:ext cx="7696200" cy="14478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Use the fact that there is a sublinear number of crossings to find all the crossings in linear time.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7620000" cy="762000"/>
          </a:xfrm>
        </p:spPr>
        <p:txBody>
          <a:bodyPr/>
          <a:lstStyle/>
          <a:p>
            <a:pPr eaLnBrk="1" hangingPunct="1"/>
            <a:r>
              <a:rPr sz="36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Problem: Find the crossings</a:t>
            </a:r>
          </a:p>
        </p:txBody>
      </p:sp>
      <p:pic>
        <p:nvPicPr>
          <p:cNvPr id="18436" name="Picture 6" descr="anchorage"/>
          <p:cNvPicPr>
            <a:picLocks noChangeAspect="1" noChangeArrowheads="1"/>
          </p:cNvPicPr>
          <p:nvPr/>
        </p:nvPicPr>
        <p:blipFill>
          <a:blip r:embed="rId2"/>
          <a:srcRect l="5817" t="32584" r="15662" b="4494"/>
          <a:stretch>
            <a:fillRect/>
          </a:stretch>
        </p:blipFill>
        <p:spPr bwMode="auto">
          <a:xfrm>
            <a:off x="1471613" y="2133600"/>
            <a:ext cx="44100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Content Placeholder 3"/>
          <p:cNvSpPr txBox="1">
            <a:spLocks/>
          </p:cNvSpPr>
          <p:nvPr/>
        </p:nvSpPr>
        <p:spPr bwMode="auto">
          <a:xfrm>
            <a:off x="228600" y="6553200"/>
            <a:ext cx="845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120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Data is from the U.S. TIGER/Line road network database, as provided by the Ninth DIMACS Implementation Challenge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792162"/>
          </a:xfrm>
        </p:spPr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2. Network </a:t>
            </a:r>
            <a:r>
              <a:rPr sz="40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Voronoi</a:t>
            </a:r>
            <a:r>
              <a:rPr sz="4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sz="4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Diagrams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534400" cy="533400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A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Voronoi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diagram in a graph starts with a set </a:t>
            </a:r>
            <a:r>
              <a:rPr lang="en-US" sz="2800" i="1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of </a:t>
            </a:r>
            <a:r>
              <a:rPr lang="en-US" sz="2800" i="1" dirty="0" err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sites and determines for each other vertex </a:t>
            </a:r>
            <a:r>
              <a:rPr lang="en-US" sz="2800" i="1" dirty="0" err="1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its nearest neighbor in S. E.g., the sites in </a:t>
            </a:r>
            <a:r>
              <a:rPr lang="en-US" sz="2800" i="1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could be fire stations or hospitals.</a:t>
            </a:r>
          </a:p>
        </p:txBody>
      </p:sp>
      <p:sp>
        <p:nvSpPr>
          <p:cNvPr id="39940" name="Content Placeholder 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Image by Mysid from http://commons.wikimedia.org/wiki/Image:Coloured_Voronoi_2D.svg, under GFDL 1.2</a:t>
            </a: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/>
          <a:srcRect l="12338" t="13094" r="51949" b="29091"/>
          <a:stretch>
            <a:fillRect/>
          </a:stretch>
        </p:blipFill>
        <p:spPr bwMode="auto">
          <a:xfrm>
            <a:off x="2971800" y="2544762"/>
            <a:ext cx="3886200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1459</TotalTime>
  <Words>687</Words>
  <Application>Microsoft Macintosh PowerPoint</Application>
  <PresentationFormat>On-screen Show (4:3)</PresentationFormat>
  <Paragraphs>67</Paragraphs>
  <Slides>17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Microsoft Equation</vt:lpstr>
      <vt:lpstr>The Crossroads of Geography and Networks </vt:lpstr>
      <vt:lpstr>General Theme</vt:lpstr>
      <vt:lpstr>Topics of Study</vt:lpstr>
      <vt:lpstr>1. Road Networks as Social Networks</vt:lpstr>
      <vt:lpstr>Approach: C-T-G for Algorithms</vt:lpstr>
      <vt:lpstr>The World is Not Flat (or Spherical)</vt:lpstr>
      <vt:lpstr>The Natural Disk Neighborhood System for Road Networks</vt:lpstr>
      <vt:lpstr>Problem: Find the crossings</vt:lpstr>
      <vt:lpstr>2. Network Voronoi Diagrams</vt:lpstr>
      <vt:lpstr>Approach: Study Network Proximity</vt:lpstr>
      <vt:lpstr>3. Greedy Routing</vt:lpstr>
      <vt:lpstr>Approach: Hyperbolic Greedy Routing</vt:lpstr>
      <vt:lpstr>4. Network Visualization</vt:lpstr>
      <vt:lpstr>Approach: Graphs on Surfaces</vt:lpstr>
      <vt:lpstr>5. Metric Embeddings</vt:lpstr>
      <vt:lpstr>Approach: Hub Finding</vt:lpstr>
      <vt:lpstr>Future Directions</vt:lpstr>
    </vt:vector>
  </TitlesOfParts>
  <Company>Bren School of Information and Computer Sciences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Mastermind Attack on Genomic Data</dc:title>
  <dc:creator>Michael T. Goodrich</dc:creator>
  <cp:lastModifiedBy>Michael Goodrich</cp:lastModifiedBy>
  <cp:revision>84</cp:revision>
  <dcterms:created xsi:type="dcterms:W3CDTF">2009-08-24T00:56:11Z</dcterms:created>
  <dcterms:modified xsi:type="dcterms:W3CDTF">2009-08-24T03:05:44Z</dcterms:modified>
</cp:coreProperties>
</file>