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92" r:id="rId2"/>
    <p:sldId id="1050" r:id="rId3"/>
    <p:sldId id="1083" r:id="rId4"/>
    <p:sldId id="1088" r:id="rId5"/>
    <p:sldId id="1087" r:id="rId6"/>
    <p:sldId id="1105" r:id="rId7"/>
    <p:sldId id="1076" r:id="rId8"/>
    <p:sldId id="1077" r:id="rId9"/>
    <p:sldId id="1078" r:id="rId10"/>
    <p:sldId id="1072" r:id="rId11"/>
    <p:sldId id="1081" r:id="rId12"/>
    <p:sldId id="1080" r:id="rId13"/>
    <p:sldId id="1059" r:id="rId14"/>
    <p:sldId id="1060" r:id="rId15"/>
    <p:sldId id="1061" r:id="rId16"/>
    <p:sldId id="1063" r:id="rId17"/>
    <p:sldId id="1064" r:id="rId18"/>
    <p:sldId id="1071" r:id="rId19"/>
    <p:sldId id="1065" r:id="rId20"/>
    <p:sldId id="1070" r:id="rId21"/>
    <p:sldId id="1066" r:id="rId22"/>
    <p:sldId id="1095" r:id="rId23"/>
    <p:sldId id="1094" r:id="rId24"/>
    <p:sldId id="1097" r:id="rId25"/>
    <p:sldId id="1104" r:id="rId26"/>
    <p:sldId id="1103" r:id="rId27"/>
    <p:sldId id="1106" r:id="rId28"/>
    <p:sldId id="1098" r:id="rId29"/>
    <p:sldId id="1099" r:id="rId30"/>
    <p:sldId id="1100" r:id="rId31"/>
    <p:sldId id="1101" r:id="rId32"/>
    <p:sldId id="109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9900"/>
    <a:srgbClr val="00CC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8" autoAdjust="0"/>
    <p:restoredTop sz="99719" autoAdjust="0"/>
  </p:normalViewPr>
  <p:slideViewPr>
    <p:cSldViewPr>
      <p:cViewPr>
        <p:scale>
          <a:sx n="75" d="100"/>
          <a:sy n="75" d="100"/>
        </p:scale>
        <p:origin x="-1152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0BCF68-CD3C-428C-AB9B-F02BB89E6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6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6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24BC01-1C7A-4568-B208-EC3A6E908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6AC52-8D04-4866-9865-FAC74FAFD4D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FD30BA0-D766-4451-901C-FCF2ED781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09F3E50-9C09-4A45-A85E-FCCCB50A3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DA61FC-F251-4300-A957-6611FA3B5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F374EA1-70CE-444A-A692-8E092067F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DB11A5-7AC8-41C1-B0CD-CDA53C2C9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765F5C-1138-48CE-B3D1-88233D54F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C896E4-9E98-4261-B355-2F6FC5F61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600B58E-A8D3-43C3-B7D4-7160FBB40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E97D8E9-CC79-4302-893A-75ABF9F04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4CB3B71-D836-4773-B530-9FD19B5BF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79110D6-89F7-4FB3-A4EB-C51C50784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2FA8CB-1B37-47B6-A7AB-00AE8AF6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57B1FAB-45FE-4516-99B8-7B3012C4A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816600" y="6591300"/>
            <a:ext cx="386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900" dirty="0">
                <a:solidFill>
                  <a:schemeClr val="bg2"/>
                </a:solidFill>
                <a:latin typeface="Arial" charset="0"/>
              </a:rPr>
              <a:t>P.  Smyth: Networks MURI Project Meeting, Aug 25 2009: </a:t>
            </a:r>
            <a:fld id="{3D42FBE7-FD84-426E-8DED-10A1756C6B7A}" type="slidenum">
              <a:rPr lang="en-US" sz="900">
                <a:solidFill>
                  <a:schemeClr val="bg2"/>
                </a:solidFill>
                <a:latin typeface="Arial" charset="0"/>
              </a:rPr>
              <a:pPr eaLnBrk="0" hangingPunct="0">
                <a:defRPr/>
              </a:pPr>
              <a:t>‹#›</a:t>
            </a:fld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36" name="Picture 12" descr="logo"/>
          <p:cNvPicPr>
            <a:picLocks noChangeAspect="1" noChangeArrowheads="1"/>
          </p:cNvPicPr>
          <p:nvPr userDrawn="1"/>
        </p:nvPicPr>
        <p:blipFill>
          <a:blip r:embed="rId14" cstate="print"/>
          <a:srcRect l="44737" b="47620"/>
          <a:stretch>
            <a:fillRect/>
          </a:stretch>
        </p:blipFill>
        <p:spPr bwMode="auto">
          <a:xfrm>
            <a:off x="7315200" y="38100"/>
            <a:ext cx="1765300" cy="487363"/>
          </a:xfrm>
          <a:prstGeom prst="rect">
            <a:avLst/>
          </a:prstGeom>
          <a:noFill/>
        </p:spPr>
      </p:pic>
      <p:pic>
        <p:nvPicPr>
          <p:cNvPr id="1037" name="Picture 13" descr="logo"/>
          <p:cNvPicPr>
            <a:picLocks noChangeAspect="1" noChangeArrowheads="1"/>
          </p:cNvPicPr>
          <p:nvPr userDrawn="1"/>
        </p:nvPicPr>
        <p:blipFill>
          <a:blip r:embed="rId14" cstate="print"/>
          <a:srcRect r="51315" b="47620"/>
          <a:stretch>
            <a:fillRect/>
          </a:stretch>
        </p:blipFill>
        <p:spPr bwMode="auto">
          <a:xfrm>
            <a:off x="76200" y="38100"/>
            <a:ext cx="1600200" cy="5016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819400"/>
            <a:ext cx="8305800" cy="1143000"/>
          </a:xfrm>
        </p:spPr>
        <p:txBody>
          <a:bodyPr/>
          <a:lstStyle/>
          <a:p>
            <a:r>
              <a:rPr lang="en-US" sz="3200" smtClean="0">
                <a:solidFill>
                  <a:schemeClr val="bg2"/>
                </a:solidFill>
              </a:rPr>
              <a:t>Scalable Methods for the Analysis of Network-Based Data</a:t>
            </a:r>
            <a:br>
              <a:rPr lang="en-US" sz="3200" smtClean="0">
                <a:solidFill>
                  <a:schemeClr val="bg2"/>
                </a:solidFill>
              </a:rPr>
            </a:br>
            <a:r>
              <a:rPr lang="en-US" smtClean="0">
                <a:solidFill>
                  <a:schemeClr val="bg2"/>
                </a:solidFill>
              </a:rPr>
              <a:t/>
            </a:r>
            <a:br>
              <a:rPr lang="en-US" smtClean="0">
                <a:solidFill>
                  <a:schemeClr val="bg2"/>
                </a:solidFill>
              </a:rPr>
            </a:br>
            <a:r>
              <a:rPr lang="en-US" smtClean="0">
                <a:solidFill>
                  <a:schemeClr val="bg2"/>
                </a:solidFill>
              </a:rPr>
              <a:t/>
            </a:r>
            <a:br>
              <a:rPr lang="en-US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>MURI Project: University of California, Irvine</a:t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/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>Project Meeting</a:t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/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000" smtClean="0">
                <a:solidFill>
                  <a:schemeClr val="bg2"/>
                </a:solidFill>
              </a:rPr>
              <a:t>August 25</a:t>
            </a:r>
            <a:r>
              <a:rPr lang="en-US" sz="2000" baseline="30000" smtClean="0">
                <a:solidFill>
                  <a:schemeClr val="bg2"/>
                </a:solidFill>
              </a:rPr>
              <a:t>th</a:t>
            </a:r>
            <a:r>
              <a:rPr lang="en-US" sz="2000" smtClean="0">
                <a:solidFill>
                  <a:schemeClr val="bg2"/>
                </a:solidFill>
              </a:rPr>
              <a:t> 2009</a:t>
            </a:r>
            <a:r>
              <a:rPr lang="en-US" sz="2400" smtClean="0">
                <a:solidFill>
                  <a:schemeClr val="bg2"/>
                </a:solidFill>
              </a:rPr>
              <a:t>  </a:t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/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400" smtClean="0">
                <a:solidFill>
                  <a:schemeClr val="bg2"/>
                </a:solidFill>
              </a:rPr>
              <a:t/>
            </a:r>
            <a:br>
              <a:rPr lang="en-US" sz="2400" smtClean="0">
                <a:solidFill>
                  <a:schemeClr val="bg2"/>
                </a:solidFill>
              </a:rPr>
            </a:br>
            <a:r>
              <a:rPr lang="en-US" sz="2000" smtClean="0"/>
              <a:t>Principal Investigator: Padhraic Smyth 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>
                <a:solidFill>
                  <a:schemeClr val="bg2"/>
                </a:solidFill>
              </a:rPr>
              <a:t>   </a:t>
            </a: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81000" y="6172200"/>
            <a:ext cx="647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sz="1600">
              <a:solidFill>
                <a:schemeClr val="bg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kleinberg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Key Themes of our MURI Project</a:t>
            </a:r>
          </a:p>
        </p:txBody>
      </p:sp>
      <p:sp>
        <p:nvSpPr>
          <p:cNvPr id="148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dirty="0" smtClean="0"/>
              <a:t>Foundational research on new statistical estimation techniques for network data</a:t>
            </a:r>
          </a:p>
          <a:p>
            <a:pPr lvl="1"/>
            <a:r>
              <a:rPr lang="en-US" dirty="0" smtClean="0"/>
              <a:t>e.g., principles of modeling with missing data</a:t>
            </a:r>
          </a:p>
          <a:p>
            <a:endParaRPr lang="en-US" dirty="0" smtClean="0"/>
          </a:p>
          <a:p>
            <a:r>
              <a:rPr lang="en-US" dirty="0" smtClean="0"/>
              <a:t>Faster algorithms</a:t>
            </a:r>
          </a:p>
          <a:p>
            <a:pPr lvl="1"/>
            <a:r>
              <a:rPr lang="en-US" dirty="0" smtClean="0"/>
              <a:t>E.g., efficient data structures for very large data sets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algorithms for heterogeneous network data</a:t>
            </a:r>
          </a:p>
          <a:p>
            <a:pPr lvl="1"/>
            <a:r>
              <a:rPr lang="en-US" dirty="0" smtClean="0"/>
              <a:t>Incorporating time, space, text, other covariates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Make network inference software publicly-available (in 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Key Themes of our MURI Project</a:t>
            </a: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049073" y="1600200"/>
            <a:ext cx="1853392" cy="83099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Efficient 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Algorithms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876800" y="1600200"/>
            <a:ext cx="2819400" cy="8302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New Statistical Methods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200400" y="3352800"/>
            <a:ext cx="2743200" cy="4619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Verdana" pitchFamily="34" charset="0"/>
              </a:rPr>
              <a:t>Richer models 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6400800" y="4876800"/>
            <a:ext cx="15494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Verdana" pitchFamily="34" charset="0"/>
              </a:rPr>
              <a:t>Software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762000" y="4876800"/>
            <a:ext cx="2495550" cy="11874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Verdana" pitchFamily="34" charset="0"/>
              </a:rPr>
              <a:t>Large 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Verdana" pitchFamily="34" charset="0"/>
              </a:rPr>
              <a:t>Heterogeneous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Verdana" pitchFamily="34" charset="0"/>
              </a:rPr>
              <a:t>Data Sets</a:t>
            </a:r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2971800" y="2438400"/>
            <a:ext cx="1447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 flipH="1">
            <a:off x="4876800" y="2438400"/>
            <a:ext cx="13716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 flipH="1">
            <a:off x="1981200" y="3810000"/>
            <a:ext cx="2286000" cy="1066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>
            <a:off x="4953000" y="3810000"/>
            <a:ext cx="2209800" cy="1066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3657600" y="4876800"/>
            <a:ext cx="2044700" cy="8302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bg1"/>
                </a:solidFill>
                <a:latin typeface="Verdana" pitchFamily="34" charset="0"/>
              </a:rPr>
              <a:t>New</a:t>
            </a:r>
          </a:p>
          <a:p>
            <a:pPr algn="ctr" eaLnBrk="0" hangingPunct="0"/>
            <a:r>
              <a:rPr lang="en-US">
                <a:solidFill>
                  <a:schemeClr val="bg1"/>
                </a:solidFill>
                <a:latin typeface="Verdana" pitchFamily="34" charset="0"/>
              </a:rPr>
              <a:t>Applications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4648200" y="3810000"/>
            <a:ext cx="0" cy="1066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Tasks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A: Fast network estimation algorithms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smtClean="0"/>
              <a:t>Eppstein, Butts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B: Spatial representations and network data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smtClean="0"/>
              <a:t>Goodrich, Eppstein, Mount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C: Advanced network estimation techniques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smtClean="0"/>
              <a:t>Handcock, Hunter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D: Scalable methods for relational events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smtClean="0"/>
              <a:t>Butts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E: Network models with text data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smtClean="0"/>
              <a:t>Smyth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smtClean="0"/>
              <a:t>F: Software for network inference and prediction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smtClean="0"/>
              <a:t>Hunter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2400" smtClean="0"/>
              <a:t>Task A: Fast Network Estimation Algorithms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smtClean="0"/>
              <a:t>Problem:</a:t>
            </a:r>
          </a:p>
          <a:p>
            <a:pPr lvl="1"/>
            <a:r>
              <a:rPr lang="en-US" sz="1600" smtClean="0"/>
              <a:t>Statistical inference algorithms can be slow because of repeated computation of various statistics on graphs</a:t>
            </a:r>
          </a:p>
          <a:p>
            <a:pPr lvl="1"/>
            <a:endParaRPr lang="en-US" sz="1600" smtClean="0"/>
          </a:p>
          <a:p>
            <a:r>
              <a:rPr lang="en-US" sz="1800" smtClean="0"/>
              <a:t>Goal</a:t>
            </a:r>
          </a:p>
          <a:p>
            <a:pPr lvl="1"/>
            <a:r>
              <a:rPr lang="en-US" sz="1600" smtClean="0"/>
              <a:t>Leverage ideas from computational graph algorithms to enable much faster computation – also enabling computation of more complex and realistic statistics </a:t>
            </a:r>
          </a:p>
          <a:p>
            <a:pPr lvl="1"/>
            <a:endParaRPr lang="en-US" sz="1600" smtClean="0"/>
          </a:p>
          <a:p>
            <a:r>
              <a:rPr lang="en-US" sz="1800" smtClean="0"/>
              <a:t>Projects</a:t>
            </a:r>
          </a:p>
          <a:p>
            <a:pPr lvl="1"/>
            <a:r>
              <a:rPr lang="en-US" sz="1600" smtClean="0"/>
              <a:t>Dynamic graph methods for change-score computation</a:t>
            </a:r>
          </a:p>
          <a:p>
            <a:pPr lvl="1"/>
            <a:r>
              <a:rPr lang="en-US" sz="1600" smtClean="0"/>
              <a:t>Rapid subgraph automorphism detection for feature counting</a:t>
            </a:r>
          </a:p>
          <a:p>
            <a:pPr lvl="1"/>
            <a:r>
              <a:rPr lang="en-US" sz="1600" smtClean="0"/>
              <a:t>Dynamic connectivity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019800" y="1263650"/>
            <a:ext cx="2859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Investigators: Eppstein, Butts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/>
          <a:lstStyle/>
          <a:p>
            <a:r>
              <a:rPr lang="en-US" sz="2400" smtClean="0"/>
              <a:t>Task B: Spatial Representations and Network Data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038600"/>
          </a:xfrm>
        </p:spPr>
        <p:txBody>
          <a:bodyPr/>
          <a:lstStyle/>
          <a:p>
            <a:r>
              <a:rPr lang="en-US" sz="1800" smtClean="0"/>
              <a:t>Problem:</a:t>
            </a:r>
          </a:p>
          <a:p>
            <a:pPr lvl="1"/>
            <a:r>
              <a:rPr lang="en-US" sz="1600" smtClean="0"/>
              <a:t> Spatial representations of network data can be quite useful (both latent embeddings and actual spatial information) but current statistical modeling algorithms scale poorly</a:t>
            </a:r>
          </a:p>
          <a:p>
            <a:pPr lvl="1"/>
            <a:endParaRPr lang="en-US" sz="1600" smtClean="0"/>
          </a:p>
          <a:p>
            <a:r>
              <a:rPr lang="en-US" sz="1800" smtClean="0"/>
              <a:t>Goal</a:t>
            </a:r>
          </a:p>
          <a:p>
            <a:pPr lvl="1"/>
            <a:r>
              <a:rPr lang="en-US" sz="1600" smtClean="0"/>
              <a:t> Build on recent efficient geometric data indexing techniques in computer science to develop much faster and efficient algorithms</a:t>
            </a:r>
          </a:p>
          <a:p>
            <a:pPr lvl="1"/>
            <a:endParaRPr lang="en-US" sz="1600" smtClean="0"/>
          </a:p>
          <a:p>
            <a:r>
              <a:rPr lang="en-US" sz="1800" smtClean="0"/>
              <a:t>Projects</a:t>
            </a:r>
          </a:p>
          <a:p>
            <a:pPr lvl="1"/>
            <a:r>
              <a:rPr lang="en-US" sz="1600" smtClean="0"/>
              <a:t>Improved algorithms for latent-space embeddings</a:t>
            </a:r>
          </a:p>
          <a:p>
            <a:pPr lvl="1"/>
            <a:r>
              <a:rPr lang="en-US" sz="1600" smtClean="0"/>
              <a:t>Fast implementations for high-dimensional latent space models</a:t>
            </a:r>
          </a:p>
          <a:p>
            <a:pPr lvl="1"/>
            <a:r>
              <a:rPr lang="en-US" sz="1600" smtClean="0"/>
              <a:t>Techniques for integrating actual and latent space geometry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5276850" y="1295400"/>
            <a:ext cx="386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Investigators: Goodrich, Eppstein, Mount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/>
          <a:lstStyle/>
          <a:p>
            <a:r>
              <a:rPr lang="en-US" sz="2400" smtClean="0"/>
              <a:t>Task C: Advanced Estimation Techniques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Problem: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 Current statistical network inference models often make unrealistic assumptions, e.g.,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Assume complete (non-missing) data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Assume that exact computation is possible</a:t>
            </a:r>
          </a:p>
          <a:p>
            <a:pPr lvl="1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1800" smtClean="0"/>
              <a:t>Goal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 Develop new theories and techniques that relax these assumptions, i.e., methods for handing missing data and techniques for approximate inference</a:t>
            </a:r>
          </a:p>
          <a:p>
            <a:pPr lvl="1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1800" smtClean="0"/>
              <a:t>Projects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Inference with partially observed network data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Approximation methods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Approximate likelihood techniques</a:t>
            </a:r>
          </a:p>
          <a:p>
            <a:pPr lvl="2">
              <a:lnSpc>
                <a:spcPct val="80000"/>
              </a:lnSpc>
            </a:pPr>
            <a:r>
              <a:rPr lang="en-US" sz="1400" smtClean="0"/>
              <a:t>Approximate MCMC algorithms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Will leverage new techniques developed in Tasks A and B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276850" y="1295400"/>
            <a:ext cx="309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Investigators: Handcock, Hunter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/>
          <a:lstStyle/>
          <a:p>
            <a:r>
              <a:rPr lang="en-US" sz="2400" smtClean="0"/>
              <a:t>Task D: Scalable Temporal Models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Problem: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Few statistical methods for modeling temporal sequences of events among a network of actors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1800" smtClean="0"/>
              <a:t>Goal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Develop new statistical relational event models to handle an evolving set of events over time in a network context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1800" smtClean="0"/>
              <a:t>Projects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Specification of relational event statistics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Rapid likelihood computation for relational event models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Predictive event system queries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Interventions, forecasting, and “network steering”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Can build on ideas from Tasks A, B, C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096000" y="1295400"/>
            <a:ext cx="1874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Investigator: Butts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338"/>
            <a:ext cx="777240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143000"/>
          </a:xfrm>
        </p:spPr>
        <p:txBody>
          <a:bodyPr/>
          <a:lstStyle/>
          <a:p>
            <a:r>
              <a:rPr lang="en-US" sz="2400" smtClean="0"/>
              <a:t>Task E: Network Models and Text Data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Problem: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Lack of statistical techniques that can combine network and text data within a single framework (e.g., email communication)  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1800" smtClean="0"/>
              <a:t>Goal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 Leverage recent advances in both statistical text mining and statistical network modeling to create new combined models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1800" smtClean="0"/>
              <a:t>Projects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Latent variable models for text and network data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Text as exogenous data for statistical network models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Modeling of text and network data over time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Fast algorithms for statistical modeling of text/networks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Can build on ideas from Tasks A, B, C and D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172200" y="1295400"/>
            <a:ext cx="1990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Investigator: Smyth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Goals for Today’s Meeting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Introductions and brief review of our project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Technical presentations and discussion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MURI-related research, different research groups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Important to leave time for questions and discussion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30 minute talks: finish in 25 mins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15 minute talks: finish in 12 mins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Goal is to spur discussion and interaction</a:t>
            </a:r>
          </a:p>
          <a:p>
            <a:pPr lvl="1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End of day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Open discussion: research, collaboration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Organizational items: date of November meeting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Wrap–up and action items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248400" y="30480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Butts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7010400" cy="6248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5257800" y="304800"/>
            <a:ext cx="35528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Network of email communication</a:t>
            </a:r>
          </a:p>
          <a:p>
            <a:pPr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patterns in HP Research Labs</a:t>
            </a:r>
          </a:p>
          <a:p>
            <a:pPr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over 6 month time-frame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/>
          <a:lstStyle/>
          <a:p>
            <a:r>
              <a:rPr lang="en-US" sz="2400" smtClean="0"/>
              <a:t>Task F: Software for Network Inference and Prediction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smtClean="0"/>
              <a:t> Goal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Disseminate algorithms and software to research and practitioner communities</a:t>
            </a:r>
          </a:p>
          <a:p>
            <a:pPr lvl="1">
              <a:lnSpc>
                <a:spcPct val="90000"/>
              </a:lnSpc>
            </a:pP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1800" smtClean="0"/>
              <a:t>How?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By incorporating our new algorithms into the R statistical package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R = open source language for stat computing/graphics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MURI team has significant prior experience with developing statistical network modeling packages in R</a:t>
            </a:r>
          </a:p>
          <a:p>
            <a:pPr lvl="2">
              <a:lnSpc>
                <a:spcPct val="90000"/>
              </a:lnSpc>
            </a:pPr>
            <a:r>
              <a:rPr lang="en-US" sz="1400" i="1" smtClean="0"/>
              <a:t>network</a:t>
            </a:r>
            <a:r>
              <a:rPr lang="en-US" sz="1400" smtClean="0"/>
              <a:t> (Butts et al, 2007)</a:t>
            </a:r>
          </a:p>
          <a:p>
            <a:pPr lvl="2">
              <a:lnSpc>
                <a:spcPct val="90000"/>
              </a:lnSpc>
            </a:pPr>
            <a:r>
              <a:rPr lang="en-US" sz="1400" i="1" smtClean="0"/>
              <a:t>latentnet </a:t>
            </a:r>
            <a:r>
              <a:rPr lang="en-US" sz="1400" smtClean="0"/>
              <a:t>(Handcock et al, 2004)</a:t>
            </a:r>
          </a:p>
          <a:p>
            <a:pPr lvl="2">
              <a:lnSpc>
                <a:spcPct val="90000"/>
              </a:lnSpc>
            </a:pPr>
            <a:r>
              <a:rPr lang="en-US" sz="1400" i="1" smtClean="0"/>
              <a:t>ergm</a:t>
            </a:r>
            <a:r>
              <a:rPr lang="en-US" sz="1400" b="1" smtClean="0"/>
              <a:t> </a:t>
            </a:r>
            <a:r>
              <a:rPr lang="en-US" sz="1400" smtClean="0"/>
              <a:t>(Handcock et al, 2003)</a:t>
            </a:r>
          </a:p>
          <a:p>
            <a:pPr lvl="2">
              <a:lnSpc>
                <a:spcPct val="90000"/>
              </a:lnSpc>
            </a:pPr>
            <a:r>
              <a:rPr lang="en-US" sz="1400" i="1" smtClean="0"/>
              <a:t>sna </a:t>
            </a:r>
            <a:r>
              <a:rPr lang="en-US" sz="1400" smtClean="0"/>
              <a:t>(Butts, 2000)</a:t>
            </a:r>
          </a:p>
          <a:p>
            <a:pPr lvl="2"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1800" smtClean="0"/>
              <a:t>Will integrate algorithms and techniques from other tasks</a:t>
            </a:r>
          </a:p>
          <a:p>
            <a:pPr lvl="2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endParaRPr lang="en-US" sz="1600" smtClean="0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096000" y="1295400"/>
            <a:ext cx="201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2"/>
                </a:solidFill>
                <a:latin typeface="Verdana" pitchFamily="34" charset="0"/>
              </a:rPr>
              <a:t>Investigator: Hunter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ONR Interests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800600"/>
          </a:xfrm>
        </p:spPr>
        <p:txBody>
          <a:bodyPr/>
          <a:lstStyle/>
          <a:p>
            <a:r>
              <a:rPr lang="en-US" sz="1800" smtClean="0"/>
              <a:t>How does one select the features in an ERG model?</a:t>
            </a:r>
          </a:p>
          <a:p>
            <a:r>
              <a:rPr lang="en-US" sz="1800" smtClean="0"/>
              <a:t>How can one uniquely characterize a person or a network?</a:t>
            </a:r>
          </a:p>
          <a:p>
            <a:r>
              <a:rPr lang="en-US" sz="1800" smtClean="0"/>
              <a:t>Can a statistical model (e.g., a relational event model) be used to characterize the trajectory of an individual or a network over time?</a:t>
            </a:r>
          </a:p>
          <a:p>
            <a:r>
              <a:rPr lang="en-US" sz="1800" smtClean="0"/>
              <a:t>Can one do “activity recognition” in a network?</a:t>
            </a:r>
          </a:p>
          <a:p>
            <a:r>
              <a:rPr lang="en-US" sz="1800" smtClean="0"/>
              <a:t>Can one model the effect of exogenous changes (e.g., “shocks”) to a network over time?</a:t>
            </a:r>
          </a:p>
          <a:p>
            <a:r>
              <a:rPr lang="en-US" sz="1800" smtClean="0"/>
              <a:t>Importance of understanding social science aspect of network modeling: what are human motivations and goals driving network behavior?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endParaRPr lang="en-US" sz="1600" smtClean="0"/>
          </a:p>
          <a:p>
            <a:pPr lvl="1"/>
            <a:endParaRPr lang="en-US" smtClean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81200" y="1066800"/>
            <a:ext cx="50244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Verdana" pitchFamily="34" charset="0"/>
              </a:rPr>
              <a:t>(adapted from presentation/discussion by Martin Kruger, ONR)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Timelines and Funding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962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3-year project, possible extension to 5 years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Start date: May 1 2008 </a:t>
            </a:r>
          </a:p>
          <a:p>
            <a:pPr lvl="1">
              <a:lnSpc>
                <a:spcPct val="80000"/>
              </a:lnSpc>
            </a:pPr>
            <a:r>
              <a:rPr lang="en-US" smtClean="0"/>
              <a:t>End date: April 30 2011/2013</a:t>
            </a:r>
          </a:p>
          <a:p>
            <a:pPr lvl="1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1800" smtClean="0"/>
              <a:t>Funding installment 1: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First 5 months of funding, intended for May-Sept 2008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Arrived at UCI in Sept 2008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Largely spent by March 2008</a:t>
            </a:r>
          </a:p>
          <a:p>
            <a:pPr lvl="1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1800" smtClean="0"/>
              <a:t>Funding installment 2: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12 months of funding, intended for Oct 1 08 to Sep 30 09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Arrived at UCI mid-march 2009</a:t>
            </a:r>
            <a:endParaRPr lang="en-US" sz="1400" smtClean="0"/>
          </a:p>
          <a:p>
            <a:pPr lvl="1">
              <a:lnSpc>
                <a:spcPct val="80000"/>
              </a:lnSpc>
            </a:pPr>
            <a:r>
              <a:rPr lang="en-US" sz="1600" smtClean="0"/>
              <a:t>Plan to spend current funding by March 2010</a:t>
            </a:r>
          </a:p>
          <a:p>
            <a:pPr lvl="1"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mtClean="0"/>
              <a:t>Anticipate next installment will arrive in early 2010 </a:t>
            </a:r>
            <a:endParaRPr lang="en-US" sz="1400" smtClean="0"/>
          </a:p>
          <a:p>
            <a:pPr lvl="1">
              <a:lnSpc>
                <a:spcPct val="80000"/>
              </a:lnSpc>
            </a:pPr>
            <a:endParaRPr lang="en-US" sz="1600" smtClean="0"/>
          </a:p>
          <a:p>
            <a:pPr lvl="1">
              <a:lnSpc>
                <a:spcPct val="80000"/>
              </a:lnSpc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Project Meetings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smtClean="0"/>
              <a:t>All-Hands Meeting, November 2008</a:t>
            </a:r>
          </a:p>
          <a:p>
            <a:pPr lvl="1"/>
            <a:r>
              <a:rPr lang="en-US" smtClean="0"/>
              <a:t>Researchers + ONR program manager (Martin Kruger) + other DoD folks</a:t>
            </a:r>
          </a:p>
          <a:p>
            <a:pPr lvl="1"/>
            <a:endParaRPr lang="en-US" smtClean="0"/>
          </a:p>
          <a:p>
            <a:r>
              <a:rPr lang="en-US" smtClean="0"/>
              <a:t>Working Meeting, April 2009</a:t>
            </a:r>
          </a:p>
          <a:p>
            <a:pPr lvl="1"/>
            <a:r>
              <a:rPr lang="en-US" smtClean="0"/>
              <a:t>Researchers</a:t>
            </a:r>
          </a:p>
          <a:p>
            <a:pPr lvl="1"/>
            <a:endParaRPr lang="en-US" smtClean="0"/>
          </a:p>
          <a:p>
            <a:r>
              <a:rPr lang="en-US" smtClean="0"/>
              <a:t>Working  Meeting, August 2009</a:t>
            </a:r>
          </a:p>
          <a:p>
            <a:pPr lvl="1"/>
            <a:r>
              <a:rPr lang="en-US" smtClean="0"/>
              <a:t>Researchers + Julie Howell and Joan Kaina (Navy, San Diego)</a:t>
            </a:r>
          </a:p>
          <a:p>
            <a:pPr lvl="1"/>
            <a:endParaRPr lang="en-US" smtClean="0"/>
          </a:p>
          <a:p>
            <a:r>
              <a:rPr lang="en-US" smtClean="0"/>
              <a:t>All-Hands Meeting, November 2009</a:t>
            </a:r>
          </a:p>
          <a:p>
            <a:pPr lvl="1"/>
            <a:r>
              <a:rPr lang="en-US" smtClean="0"/>
              <a:t>Researchers + program manager + other DoD folks</a:t>
            </a:r>
          </a:p>
          <a:p>
            <a:pPr lvl="1"/>
            <a:r>
              <a:rPr lang="en-US" smtClean="0"/>
              <a:t>Exact date TBD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Research Examples</a:t>
            </a:r>
            <a:r>
              <a:rPr lang="en-US" sz="3200" smtClean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01000" cy="4114800"/>
          </a:xfrm>
        </p:spPr>
        <p:txBody>
          <a:bodyPr/>
          <a:lstStyle/>
          <a:p>
            <a:r>
              <a:rPr lang="en-US" sz="1800" smtClean="0"/>
              <a:t>Statistical modeling of network data with missing observations</a:t>
            </a:r>
          </a:p>
          <a:p>
            <a:pPr lvl="1"/>
            <a:r>
              <a:rPr lang="en-US" sz="1600" smtClean="0"/>
              <a:t>Mark Handcock and Krista Gile</a:t>
            </a:r>
          </a:p>
          <a:p>
            <a:pPr lvl="1"/>
            <a:r>
              <a:rPr lang="en-US" sz="1600" smtClean="0"/>
              <a:t>Systematic statistical methodologies for handling missing edge information in observed network data</a:t>
            </a:r>
          </a:p>
          <a:p>
            <a:pPr lvl="1"/>
            <a:endParaRPr lang="en-US" sz="1600" smtClean="0"/>
          </a:p>
          <a:p>
            <a:r>
              <a:rPr lang="en-US" sz="1800" smtClean="0"/>
              <a:t>Decision-theoretic foundations for network modeling</a:t>
            </a:r>
          </a:p>
          <a:p>
            <a:pPr lvl="1"/>
            <a:r>
              <a:rPr lang="en-US" sz="1600" smtClean="0"/>
              <a:t>Carter Butts</a:t>
            </a:r>
          </a:p>
          <a:p>
            <a:pPr lvl="1"/>
            <a:r>
              <a:rPr lang="en-US" sz="1600" smtClean="0"/>
              <a:t>Network formation via stochastic choice processes and links to exponential random graph (ERG) models</a:t>
            </a:r>
          </a:p>
          <a:p>
            <a:pPr lvl="1"/>
            <a:endParaRPr lang="en-US" sz="1600" smtClean="0"/>
          </a:p>
          <a:p>
            <a:r>
              <a:rPr lang="en-US" sz="1800" smtClean="0"/>
              <a:t>Fast computation of graph change scores in large networks</a:t>
            </a:r>
          </a:p>
          <a:p>
            <a:pPr lvl="1"/>
            <a:r>
              <a:rPr lang="en-US" sz="1600" smtClean="0"/>
              <a:t>David Eppstein and Emma Spiro</a:t>
            </a:r>
          </a:p>
          <a:p>
            <a:pPr lvl="1"/>
            <a:r>
              <a:rPr lang="en-US" sz="1600" smtClean="0"/>
              <a:t>New data structure that significantly speeds up the evaluation of change-score statistics in ERG estimation</a:t>
            </a:r>
          </a:p>
          <a:p>
            <a:pPr lvl="1"/>
            <a:endParaRPr lang="en-US" sz="1600" smtClean="0"/>
          </a:p>
          <a:p>
            <a:pPr lvl="1"/>
            <a:endParaRPr lang="en-US" sz="1600" smtClean="0"/>
          </a:p>
          <a:p>
            <a:pPr lvl="1"/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Sample Publications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C. T. Butts, Revisiting the foundations of network analysis, </a:t>
            </a:r>
            <a:r>
              <a:rPr lang="en-US" sz="1800" i="1" dirty="0" smtClean="0"/>
              <a:t>Science</a:t>
            </a:r>
            <a:r>
              <a:rPr lang="en-US" sz="1800" dirty="0" smtClean="0"/>
              <a:t>, 325, 414-416, 2009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R. Hummel, M. </a:t>
            </a:r>
            <a:r>
              <a:rPr lang="en-US" sz="1800" dirty="0" err="1" smtClean="0"/>
              <a:t>Handcock</a:t>
            </a:r>
            <a:r>
              <a:rPr lang="en-US" sz="1800" dirty="0" smtClean="0"/>
              <a:t>, D. Hunter, A </a:t>
            </a:r>
            <a:r>
              <a:rPr lang="en-US" sz="1800" dirty="0" err="1" smtClean="0"/>
              <a:t>steplength</a:t>
            </a:r>
            <a:r>
              <a:rPr lang="en-US" sz="1800" dirty="0" smtClean="0"/>
              <a:t> algorithm for fitting ERGMS, winner of the American Statistical Association (Statistical Computing and Statistical Graphics Section) student paper award, presented at the </a:t>
            </a:r>
            <a:r>
              <a:rPr lang="en-US" sz="1800" i="1" dirty="0" smtClean="0"/>
              <a:t>ASA Joint Statistical Meeting</a:t>
            </a:r>
            <a:r>
              <a:rPr lang="en-US" sz="1800" dirty="0" smtClean="0"/>
              <a:t>, 2009. 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D. </a:t>
            </a:r>
            <a:r>
              <a:rPr lang="en-US" sz="1800" dirty="0" err="1" smtClean="0"/>
              <a:t>Eppstein</a:t>
            </a:r>
            <a:r>
              <a:rPr lang="en-US" sz="1800" dirty="0" smtClean="0"/>
              <a:t> and E. S. Spiro, The h-index of a graph and its application to dynamic </a:t>
            </a:r>
            <a:r>
              <a:rPr lang="en-US" sz="1800" dirty="0" err="1" smtClean="0"/>
              <a:t>subgraph</a:t>
            </a:r>
            <a:r>
              <a:rPr lang="en-US" sz="1800" dirty="0" smtClean="0"/>
              <a:t> statistics, </a:t>
            </a:r>
            <a:r>
              <a:rPr lang="en-US" sz="1800" i="1" dirty="0" smtClean="0"/>
              <a:t>Algorithms and Data Structures Symposium</a:t>
            </a:r>
            <a:r>
              <a:rPr lang="en-US" sz="1800" dirty="0" smtClean="0"/>
              <a:t>, Banff, Canada, August 2009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D. Newman, A. Asuncion, P. Smyth, M. Welling, Distributed algorithms for topic models, </a:t>
            </a:r>
            <a:r>
              <a:rPr lang="en-US" sz="1800" i="1" dirty="0" smtClean="0"/>
              <a:t>Journal of Machine Learning Research</a:t>
            </a:r>
            <a:r>
              <a:rPr lang="en-US" sz="1800" dirty="0" smtClean="0"/>
              <a:t>, in press, </a:t>
            </a:r>
            <a:r>
              <a:rPr lang="en-US" sz="1800" dirty="0" smtClean="0"/>
              <a:t>2009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Sample </a:t>
            </a:r>
            <a:r>
              <a:rPr lang="en-US" dirty="0" smtClean="0"/>
              <a:t>Publications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M</a:t>
            </a:r>
            <a:r>
              <a:rPr lang="en-US" sz="1800" dirty="0" smtClean="0"/>
              <a:t>. </a:t>
            </a:r>
            <a:r>
              <a:rPr lang="en-US" sz="1800" dirty="0" err="1" smtClean="0"/>
              <a:t>Gjoka</a:t>
            </a:r>
            <a:r>
              <a:rPr lang="en-US" sz="1800" dirty="0" smtClean="0"/>
              <a:t>, M. </a:t>
            </a:r>
            <a:r>
              <a:rPr lang="en-US" sz="1800" dirty="0" err="1" smtClean="0"/>
              <a:t>Kurant</a:t>
            </a:r>
            <a:r>
              <a:rPr lang="en-US" sz="1800" dirty="0" smtClean="0"/>
              <a:t>, C. T. Butts, A. </a:t>
            </a:r>
            <a:r>
              <a:rPr lang="en-US" sz="1800" dirty="0" err="1" smtClean="0"/>
              <a:t>Markopoulou</a:t>
            </a:r>
            <a:r>
              <a:rPr lang="en-US" sz="1800" dirty="0" smtClean="0"/>
              <a:t>, A walk in </a:t>
            </a:r>
            <a:r>
              <a:rPr lang="en-US" sz="1800" dirty="0" err="1" smtClean="0"/>
              <a:t>Facebook</a:t>
            </a:r>
            <a:r>
              <a:rPr lang="en-US" sz="1800" dirty="0" smtClean="0"/>
              <a:t>: uniform sampling of users in online social networks, electronic preprint, arXiv:0906.0060, </a:t>
            </a:r>
            <a:r>
              <a:rPr lang="en-US" sz="1800" dirty="0" smtClean="0"/>
              <a:t>2009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M. Cho, D. M. Mount, and E. </a:t>
            </a:r>
            <a:r>
              <a:rPr lang="en-US" sz="1800" dirty="0" smtClean="0"/>
              <a:t>Park, Maintaining nets </a:t>
            </a:r>
            <a:r>
              <a:rPr lang="en-US" sz="1800" dirty="0" smtClean="0"/>
              <a:t>and </a:t>
            </a:r>
            <a:r>
              <a:rPr lang="en-US" sz="1800" dirty="0" smtClean="0"/>
              <a:t>net trees under incremental motion</a:t>
            </a:r>
            <a:r>
              <a:rPr lang="en-US" sz="1800" dirty="0" smtClean="0"/>
              <a:t>, </a:t>
            </a:r>
            <a:r>
              <a:rPr lang="en-US" sz="1800" dirty="0" smtClean="0"/>
              <a:t>submitted, 2009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R.M. Hummel, M.S. </a:t>
            </a:r>
            <a:r>
              <a:rPr lang="en-US" sz="1800" dirty="0" err="1" smtClean="0"/>
              <a:t>Handcock</a:t>
            </a:r>
            <a:r>
              <a:rPr lang="en-US" sz="1800" dirty="0" smtClean="0"/>
              <a:t>, D.R. </a:t>
            </a:r>
            <a:r>
              <a:rPr lang="en-US" sz="1800" dirty="0" smtClean="0"/>
              <a:t>Hunter, A </a:t>
            </a:r>
            <a:r>
              <a:rPr lang="en-US" sz="1800" dirty="0" err="1" smtClean="0"/>
              <a:t>steplength</a:t>
            </a:r>
            <a:r>
              <a:rPr lang="en-US" sz="1800" dirty="0" smtClean="0"/>
              <a:t> algorithm for fitting ERGMs, </a:t>
            </a:r>
            <a:r>
              <a:rPr lang="en-US" sz="1800" dirty="0" smtClean="0"/>
              <a:t>submitted, 2009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C. T. Butts, A behavioral micro-foundation for cross-sectional network models, preprint, 2009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mtClean="0"/>
              <a:t>Morning Session I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9:30  	Foundational aspects of network analysis</a:t>
            </a:r>
          </a:p>
          <a:p>
            <a:pPr>
              <a:buFontTx/>
              <a:buNone/>
            </a:pPr>
            <a:r>
              <a:rPr lang="en-US" smtClean="0"/>
              <a:t>   		Carter Butts (UCI) 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9:45  	Comparison of estimation methods for exponential 	random graph models</a:t>
            </a:r>
          </a:p>
          <a:p>
            <a:pPr>
              <a:buFontTx/>
              <a:buNone/>
            </a:pPr>
            <a:r>
              <a:rPr lang="en-US" smtClean="0"/>
              <a:t>    	Mark Handcock (UW)</a:t>
            </a:r>
          </a:p>
          <a:p>
            <a:pPr>
              <a:buFontTx/>
              <a:buNone/>
            </a:pPr>
            <a:r>
              <a:rPr lang="en-US" smtClean="0"/>
              <a:t> </a:t>
            </a:r>
          </a:p>
          <a:p>
            <a:pPr>
              <a:buFontTx/>
              <a:buNone/>
            </a:pPr>
            <a:r>
              <a:rPr lang="en-US" smtClean="0"/>
              <a:t>10:15  Sampling algorithms for data collection in online 	networks</a:t>
            </a:r>
          </a:p>
          <a:p>
            <a:pPr>
              <a:buFontTx/>
              <a:buNone/>
            </a:pPr>
            <a:r>
              <a:rPr lang="en-US" smtClean="0"/>
              <a:t>    	Carter Butts (UCI) 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10:30   Break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Morning Session II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10:45  Egocentric network models for event data over time</a:t>
            </a:r>
          </a:p>
          <a:p>
            <a:pPr>
              <a:buFontTx/>
              <a:buNone/>
            </a:pPr>
            <a:r>
              <a:rPr lang="en-US" smtClean="0"/>
              <a:t>		Chris Marcum, Lorien Jasny, Carter Butts (UCI)</a:t>
            </a:r>
            <a:br>
              <a:rPr lang="en-US" smtClean="0"/>
            </a:br>
            <a:r>
              <a:rPr lang="en-US" smtClean="0"/>
              <a:t> </a:t>
            </a:r>
          </a:p>
          <a:p>
            <a:pPr>
              <a:buFontTx/>
              <a:buNone/>
            </a:pPr>
            <a:r>
              <a:rPr lang="en-US" smtClean="0"/>
              <a:t>11:15  Dynamic extensions of network brokerage models</a:t>
            </a:r>
          </a:p>
          <a:p>
            <a:pPr>
              <a:buFontTx/>
              <a:buNone/>
            </a:pPr>
            <a:r>
              <a:rPr lang="en-US" smtClean="0"/>
              <a:t>		Ryan Acton, Emma Spiro, Carter Butts (UCI)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11:30  Statistical approaches to joint modeling of text and 	network data</a:t>
            </a:r>
          </a:p>
          <a:p>
            <a:pPr>
              <a:buFontTx/>
              <a:buNone/>
            </a:pPr>
            <a:r>
              <a:rPr lang="en-US" smtClean="0"/>
              <a:t>		Arthur Asuncion, Qiang Liu, Padhraic Smyth  (UCI)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12:00 	Lunch for all at University Club 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MURI Investigators</a:t>
            </a:r>
          </a:p>
        </p:txBody>
      </p:sp>
      <p:pic>
        <p:nvPicPr>
          <p:cNvPr id="18434" name="Picture 4" descr="padhra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13223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but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11049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dave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38600"/>
            <a:ext cx="10239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epps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676400"/>
            <a:ext cx="1023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goodri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1676400"/>
            <a:ext cx="10937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handcock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114800"/>
            <a:ext cx="1600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people_hunter_portrait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4114800"/>
            <a:ext cx="14176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5257800" y="3124200"/>
            <a:ext cx="1455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Carter Butts UCI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705600" y="31242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Michael Goodrich UCI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5943600" y="5638800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Dave Hunter</a:t>
            </a:r>
          </a:p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Penn State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2895600" y="31242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David Eppstein UCI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838200" y="31242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Padhraic Smyth UCI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1371600" y="55626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Mark Handcock </a:t>
            </a:r>
          </a:p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U Washington</a:t>
            </a: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3810000" y="56388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Dave Mount </a:t>
            </a:r>
          </a:p>
          <a:p>
            <a:pPr algn="ctr" eaLnBrk="0" hangingPunct="0"/>
            <a:r>
              <a:rPr lang="en-US" sz="1600">
                <a:solidFill>
                  <a:schemeClr val="bg2"/>
                </a:solidFill>
                <a:latin typeface="Verdana" pitchFamily="34" charset="0"/>
              </a:rPr>
              <a:t>U Maryland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Afternoon Session I 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1:30   The crossroads of geography and networks</a:t>
            </a:r>
            <a:br>
              <a:rPr lang="en-US" smtClean="0"/>
            </a:br>
            <a:r>
              <a:rPr lang="en-US" smtClean="0"/>
              <a:t>      Michael Goodrich (UCI) </a:t>
            </a:r>
            <a:br>
              <a:rPr lang="en-US" smtClean="0"/>
            </a:br>
            <a:r>
              <a:rPr lang="en-US" smtClean="0"/>
              <a:t> </a:t>
            </a:r>
          </a:p>
          <a:p>
            <a:pPr>
              <a:buFontTx/>
              <a:buNone/>
            </a:pPr>
            <a:r>
              <a:rPr lang="en-US" smtClean="0"/>
              <a:t>2:00   Maintaining nets and net trees under incremental motion</a:t>
            </a:r>
          </a:p>
          <a:p>
            <a:pPr>
              <a:buFontTx/>
              <a:buNone/>
            </a:pPr>
            <a:r>
              <a:rPr lang="en-US" smtClean="0"/>
              <a:t>		Minkyoung Cho, Eunhui Park, Dave Mount (U Maryland)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2:30   Simulation of spatially-embedded network data</a:t>
            </a:r>
          </a:p>
          <a:p>
            <a:pPr>
              <a:buFontTx/>
              <a:buNone/>
            </a:pPr>
            <a:r>
              <a:rPr lang="en-US" smtClean="0"/>
              <a:t>		Carter Butts (UCI)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3:00   A proposal for the analysis of disaster-related network 	data, Miruna Petrescu-Prahova (UW)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3:30 	Break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Afternoon Session II 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3:45  Approximate inference techniques with applications to 	spatial network models          </a:t>
            </a:r>
          </a:p>
          <a:p>
            <a:pPr>
              <a:buFontTx/>
              <a:buNone/>
            </a:pPr>
            <a:r>
              <a:rPr lang="en-US" smtClean="0"/>
              <a:t>		Drew Frank, Alex Ihler, Padhraic Smyth (UCI)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4:15  Update on project data organization, assembly, and 	collection</a:t>
            </a:r>
          </a:p>
          <a:p>
            <a:pPr>
              <a:buFontTx/>
              <a:buNone/>
            </a:pPr>
            <a:r>
              <a:rPr lang="en-US" smtClean="0"/>
              <a:t>		Emma Spiro (UCI) 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4:30  Discussion and Wrap-up  </a:t>
            </a:r>
            <a:br>
              <a:rPr lang="en-US" smtClean="0"/>
            </a:br>
            <a:r>
              <a:rPr lang="en-US" smtClean="0"/>
              <a:t>        - date of AHM meeting in November</a:t>
            </a:r>
            <a:br>
              <a:rPr lang="en-US" smtClean="0"/>
            </a:br>
            <a:r>
              <a:rPr lang="en-US" smtClean="0"/>
              <a:t>        - collaborative activities</a:t>
            </a:r>
            <a:br>
              <a:rPr lang="en-US" smtClean="0"/>
            </a:br>
            <a:r>
              <a:rPr lang="en-US" smtClean="0"/>
              <a:t>        - action items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5:00  Adjourn   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Logistics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Meals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Lunch at University Club - for everyone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Refreshment breaks at 10:30 and 3:30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Wireless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Should be able to get 24-hour guest access from UCI network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Online Slides and Schedule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>       </a:t>
            </a:r>
            <a:r>
              <a:rPr lang="en-US" sz="1800" dirty="0" smtClean="0"/>
              <a:t>www.datalabl.uci.edu/TBD</a:t>
            </a: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600" b="1" dirty="0" smtClean="0"/>
              <a:t>Reminder to speakers:  leave time for questions and discussion!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 lvl="1">
              <a:lnSpc>
                <a:spcPct val="90000"/>
              </a:lnSpc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Collaboration Network</a:t>
            </a:r>
          </a:p>
        </p:txBody>
      </p:sp>
      <p:sp>
        <p:nvSpPr>
          <p:cNvPr id="19458" name="Text Box 8"/>
          <p:cNvSpPr txBox="1">
            <a:spLocks noChangeArrowheads="1"/>
          </p:cNvSpPr>
          <p:nvPr/>
        </p:nvSpPr>
        <p:spPr bwMode="auto">
          <a:xfrm>
            <a:off x="3429000" y="41910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Padhraic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Smyth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6705600" y="3124200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Dave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Hunter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6781800" y="47244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Mark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Handcock</a:t>
            </a:r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838200" y="4267200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Dave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Mount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1295400" y="28956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Mike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Goodrich</a:t>
            </a:r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3124200" y="28194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David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Eppstein</a:t>
            </a:r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auto">
          <a:xfrm flipH="1">
            <a:off x="2057400" y="3048000"/>
            <a:ext cx="10668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 flipH="1">
            <a:off x="4191000" y="3733800"/>
            <a:ext cx="10668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6"/>
          <p:cNvSpPr>
            <a:spLocks noChangeShapeType="1"/>
          </p:cNvSpPr>
          <p:nvPr/>
        </p:nvSpPr>
        <p:spPr bwMode="auto">
          <a:xfrm>
            <a:off x="3962400" y="3200400"/>
            <a:ext cx="12192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7"/>
          <p:cNvSpPr>
            <a:spLocks noChangeShapeType="1"/>
          </p:cNvSpPr>
          <p:nvPr/>
        </p:nvSpPr>
        <p:spPr bwMode="auto">
          <a:xfrm flipH="1">
            <a:off x="5791200" y="3429000"/>
            <a:ext cx="9906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8"/>
          <p:cNvSpPr txBox="1">
            <a:spLocks noChangeArrowheads="1"/>
          </p:cNvSpPr>
          <p:nvPr/>
        </p:nvSpPr>
        <p:spPr bwMode="auto">
          <a:xfrm>
            <a:off x="5181600" y="3429000"/>
            <a:ext cx="63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Carter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Butts</a:t>
            </a:r>
          </a:p>
        </p:txBody>
      </p:sp>
      <p:sp>
        <p:nvSpPr>
          <p:cNvPr id="19469" name="Line 35"/>
          <p:cNvSpPr>
            <a:spLocks noChangeShapeType="1"/>
          </p:cNvSpPr>
          <p:nvPr/>
        </p:nvSpPr>
        <p:spPr bwMode="auto">
          <a:xfrm flipH="1" flipV="1">
            <a:off x="5791200" y="3810000"/>
            <a:ext cx="114300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36"/>
          <p:cNvSpPr>
            <a:spLocks noChangeShapeType="1"/>
          </p:cNvSpPr>
          <p:nvPr/>
        </p:nvSpPr>
        <p:spPr bwMode="auto">
          <a:xfrm flipH="1" flipV="1">
            <a:off x="7086600" y="3581400"/>
            <a:ext cx="76200" cy="1143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37"/>
          <p:cNvSpPr>
            <a:spLocks noChangeShapeType="1"/>
          </p:cNvSpPr>
          <p:nvPr/>
        </p:nvSpPr>
        <p:spPr bwMode="auto">
          <a:xfrm flipH="1">
            <a:off x="1219200" y="3352800"/>
            <a:ext cx="457200" cy="914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38"/>
          <p:cNvSpPr>
            <a:spLocks noChangeShapeType="1"/>
          </p:cNvSpPr>
          <p:nvPr/>
        </p:nvSpPr>
        <p:spPr bwMode="auto">
          <a:xfrm flipH="1">
            <a:off x="1447800" y="3276600"/>
            <a:ext cx="1752600" cy="1143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40"/>
          <p:cNvSpPr>
            <a:spLocks noChangeShapeType="1"/>
          </p:cNvSpPr>
          <p:nvPr/>
        </p:nvSpPr>
        <p:spPr bwMode="auto">
          <a:xfrm>
            <a:off x="3581400" y="3276600"/>
            <a:ext cx="152400" cy="914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Line 46"/>
          <p:cNvSpPr>
            <a:spLocks noChangeShapeType="1"/>
          </p:cNvSpPr>
          <p:nvPr/>
        </p:nvSpPr>
        <p:spPr bwMode="auto">
          <a:xfrm>
            <a:off x="1981200" y="3352800"/>
            <a:ext cx="152400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val 2"/>
          <p:cNvSpPr>
            <a:spLocks noChangeArrowheads="1"/>
          </p:cNvSpPr>
          <p:nvPr/>
        </p:nvSpPr>
        <p:spPr bwMode="auto">
          <a:xfrm>
            <a:off x="0" y="5029200"/>
            <a:ext cx="2209800" cy="990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3048000" y="5181600"/>
            <a:ext cx="2667000" cy="152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7696200" y="2667000"/>
            <a:ext cx="1219200" cy="1676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4191000" y="1295400"/>
            <a:ext cx="3276600" cy="152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838200" y="1524000"/>
            <a:ext cx="2286000" cy="914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8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Collaboration Network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3429000" y="4191000"/>
            <a:ext cx="82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Padhraic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Smyth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6705600" y="3124200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Dave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Hunter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781800" y="47244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Mark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Handcock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838200" y="4267200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Dave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Mount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1295400" y="28956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Mike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Goodrich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3124200" y="28194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David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Eppstein</a:t>
            </a:r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 flipH="1">
            <a:off x="2057400" y="3048000"/>
            <a:ext cx="10668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>
            <a:off x="4191000" y="3733800"/>
            <a:ext cx="10668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3962400" y="3200400"/>
            <a:ext cx="121920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H="1">
            <a:off x="5791200" y="3429000"/>
            <a:ext cx="9906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5181600" y="3429000"/>
            <a:ext cx="630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Carter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Butts</a:t>
            </a:r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2209800" y="1752600"/>
            <a:ext cx="71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Darren 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Strash</a:t>
            </a:r>
          </a:p>
        </p:txBody>
      </p:sp>
      <p:sp>
        <p:nvSpPr>
          <p:cNvPr id="20499" name="Text Box 20"/>
          <p:cNvSpPr txBox="1">
            <a:spLocks noChangeArrowheads="1"/>
          </p:cNvSpPr>
          <p:nvPr/>
        </p:nvSpPr>
        <p:spPr bwMode="auto">
          <a:xfrm>
            <a:off x="1219200" y="18288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Lowell 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Trott</a:t>
            </a:r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4572000" y="2057400"/>
            <a:ext cx="639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Emma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Spiro</a:t>
            </a:r>
          </a:p>
        </p:txBody>
      </p:sp>
      <p:sp>
        <p:nvSpPr>
          <p:cNvPr id="20501" name="Text Box 22"/>
          <p:cNvSpPr txBox="1">
            <a:spLocks noChangeArrowheads="1"/>
          </p:cNvSpPr>
          <p:nvPr/>
        </p:nvSpPr>
        <p:spPr bwMode="auto">
          <a:xfrm>
            <a:off x="4495800" y="53340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Chris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DuBois</a:t>
            </a:r>
          </a:p>
        </p:txBody>
      </p:sp>
      <p:sp>
        <p:nvSpPr>
          <p:cNvPr id="1496087" name="Text Box 23"/>
          <p:cNvSpPr txBox="1">
            <a:spLocks noChangeArrowheads="1"/>
          </p:cNvSpPr>
          <p:nvPr/>
        </p:nvSpPr>
        <p:spPr bwMode="auto">
          <a:xfrm>
            <a:off x="3962400" y="6172200"/>
            <a:ext cx="769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Romain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Thibaux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503" name="Text Box 24"/>
          <p:cNvSpPr txBox="1">
            <a:spLocks noChangeArrowheads="1"/>
          </p:cNvSpPr>
          <p:nvPr/>
        </p:nvSpPr>
        <p:spPr bwMode="auto">
          <a:xfrm>
            <a:off x="1066800" y="5257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Minkyoung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Cho</a:t>
            </a:r>
          </a:p>
        </p:txBody>
      </p:sp>
      <p:sp>
        <p:nvSpPr>
          <p:cNvPr id="20504" name="Text Box 25"/>
          <p:cNvSpPr txBox="1">
            <a:spLocks noChangeArrowheads="1"/>
          </p:cNvSpPr>
          <p:nvPr/>
        </p:nvSpPr>
        <p:spPr bwMode="auto">
          <a:xfrm>
            <a:off x="152400" y="5257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Eunhui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Park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7924800" y="2895600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Duy Vu</a:t>
            </a:r>
          </a:p>
        </p:txBody>
      </p:sp>
      <p:sp>
        <p:nvSpPr>
          <p:cNvPr id="20506" name="Text Box 27"/>
          <p:cNvSpPr txBox="1">
            <a:spLocks noChangeArrowheads="1"/>
          </p:cNvSpPr>
          <p:nvPr/>
        </p:nvSpPr>
        <p:spPr bwMode="auto">
          <a:xfrm>
            <a:off x="7848600" y="3657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Ruth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Hummel</a:t>
            </a:r>
          </a:p>
        </p:txBody>
      </p:sp>
      <p:sp>
        <p:nvSpPr>
          <p:cNvPr id="20507" name="Text Box 28"/>
          <p:cNvSpPr txBox="1">
            <a:spLocks noChangeArrowheads="1"/>
          </p:cNvSpPr>
          <p:nvPr/>
        </p:nvSpPr>
        <p:spPr bwMode="auto">
          <a:xfrm>
            <a:off x="5410200" y="2133600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Lorien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Jasny</a:t>
            </a:r>
          </a:p>
        </p:txBody>
      </p:sp>
      <p:sp>
        <p:nvSpPr>
          <p:cNvPr id="20508" name="Text Box 29"/>
          <p:cNvSpPr txBox="1">
            <a:spLocks noChangeArrowheads="1"/>
          </p:cNvSpPr>
          <p:nvPr/>
        </p:nvSpPr>
        <p:spPr bwMode="auto">
          <a:xfrm>
            <a:off x="5791200" y="1447800"/>
            <a:ext cx="836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Zack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Almquist</a:t>
            </a:r>
          </a:p>
        </p:txBody>
      </p:sp>
      <p:sp>
        <p:nvSpPr>
          <p:cNvPr id="20509" name="Text Box 30"/>
          <p:cNvSpPr txBox="1">
            <a:spLocks noChangeArrowheads="1"/>
          </p:cNvSpPr>
          <p:nvPr/>
        </p:nvSpPr>
        <p:spPr bwMode="auto">
          <a:xfrm>
            <a:off x="4953000" y="1447800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Chris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Marcum</a:t>
            </a:r>
          </a:p>
        </p:txBody>
      </p:sp>
      <p:sp>
        <p:nvSpPr>
          <p:cNvPr id="20510" name="Line 31"/>
          <p:cNvSpPr>
            <a:spLocks noChangeShapeType="1"/>
          </p:cNvSpPr>
          <p:nvPr/>
        </p:nvSpPr>
        <p:spPr bwMode="auto">
          <a:xfrm flipV="1">
            <a:off x="4953000" y="3886200"/>
            <a:ext cx="533400" cy="1447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32"/>
          <p:cNvSpPr>
            <a:spLocks noChangeShapeType="1"/>
          </p:cNvSpPr>
          <p:nvPr/>
        </p:nvSpPr>
        <p:spPr bwMode="auto">
          <a:xfrm flipH="1">
            <a:off x="3886200" y="2438400"/>
            <a:ext cx="7620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Line 33"/>
          <p:cNvSpPr>
            <a:spLocks noChangeShapeType="1"/>
          </p:cNvSpPr>
          <p:nvPr/>
        </p:nvSpPr>
        <p:spPr bwMode="auto">
          <a:xfrm flipH="1" flipV="1">
            <a:off x="3886200" y="4648200"/>
            <a:ext cx="1524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Line 34"/>
          <p:cNvSpPr>
            <a:spLocks noChangeShapeType="1"/>
          </p:cNvSpPr>
          <p:nvPr/>
        </p:nvSpPr>
        <p:spPr bwMode="auto">
          <a:xfrm flipH="1">
            <a:off x="5486400" y="2819400"/>
            <a:ext cx="762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Line 35"/>
          <p:cNvSpPr>
            <a:spLocks noChangeShapeType="1"/>
          </p:cNvSpPr>
          <p:nvPr/>
        </p:nvSpPr>
        <p:spPr bwMode="auto">
          <a:xfrm flipH="1" flipV="1">
            <a:off x="5791200" y="3810000"/>
            <a:ext cx="114300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Line 36"/>
          <p:cNvSpPr>
            <a:spLocks noChangeShapeType="1"/>
          </p:cNvSpPr>
          <p:nvPr/>
        </p:nvSpPr>
        <p:spPr bwMode="auto">
          <a:xfrm flipH="1" flipV="1">
            <a:off x="7086600" y="3581400"/>
            <a:ext cx="76200" cy="1143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7"/>
          <p:cNvSpPr>
            <a:spLocks noChangeShapeType="1"/>
          </p:cNvSpPr>
          <p:nvPr/>
        </p:nvSpPr>
        <p:spPr bwMode="auto">
          <a:xfrm flipH="1">
            <a:off x="1219200" y="3352800"/>
            <a:ext cx="457200" cy="914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8"/>
          <p:cNvSpPr>
            <a:spLocks noChangeShapeType="1"/>
          </p:cNvSpPr>
          <p:nvPr/>
        </p:nvSpPr>
        <p:spPr bwMode="auto">
          <a:xfrm flipH="1">
            <a:off x="1447800" y="3276600"/>
            <a:ext cx="1752600" cy="1143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39"/>
          <p:cNvSpPr>
            <a:spLocks noChangeArrowheads="1"/>
          </p:cNvSpPr>
          <p:nvPr/>
        </p:nvSpPr>
        <p:spPr bwMode="auto">
          <a:xfrm>
            <a:off x="6705600" y="5410200"/>
            <a:ext cx="1676400" cy="762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19" name="Line 40"/>
          <p:cNvSpPr>
            <a:spLocks noChangeShapeType="1"/>
          </p:cNvSpPr>
          <p:nvPr/>
        </p:nvSpPr>
        <p:spPr bwMode="auto">
          <a:xfrm>
            <a:off x="3581400" y="3276600"/>
            <a:ext cx="152400" cy="914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41"/>
          <p:cNvSpPr>
            <a:spLocks noChangeShapeType="1"/>
          </p:cNvSpPr>
          <p:nvPr/>
        </p:nvSpPr>
        <p:spPr bwMode="auto">
          <a:xfrm flipH="1">
            <a:off x="1219200" y="4648200"/>
            <a:ext cx="0" cy="381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2"/>
          <p:cNvSpPr>
            <a:spLocks noChangeShapeType="1"/>
          </p:cNvSpPr>
          <p:nvPr/>
        </p:nvSpPr>
        <p:spPr bwMode="auto">
          <a:xfrm>
            <a:off x="1600200" y="2438400"/>
            <a:ext cx="76200" cy="457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Line 43"/>
          <p:cNvSpPr>
            <a:spLocks noChangeShapeType="1"/>
          </p:cNvSpPr>
          <p:nvPr/>
        </p:nvSpPr>
        <p:spPr bwMode="auto">
          <a:xfrm>
            <a:off x="7391400" y="3429000"/>
            <a:ext cx="304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Line 44"/>
          <p:cNvSpPr>
            <a:spLocks noChangeShapeType="1"/>
          </p:cNvSpPr>
          <p:nvPr/>
        </p:nvSpPr>
        <p:spPr bwMode="auto">
          <a:xfrm>
            <a:off x="7315200" y="5181600"/>
            <a:ext cx="7620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5"/>
          <p:cNvSpPr>
            <a:spLocks noChangeShapeType="1"/>
          </p:cNvSpPr>
          <p:nvPr/>
        </p:nvSpPr>
        <p:spPr bwMode="auto">
          <a:xfrm>
            <a:off x="2514600" y="2362200"/>
            <a:ext cx="76200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Line 46"/>
          <p:cNvSpPr>
            <a:spLocks noChangeShapeType="1"/>
          </p:cNvSpPr>
          <p:nvPr/>
        </p:nvSpPr>
        <p:spPr bwMode="auto">
          <a:xfrm>
            <a:off x="1981200" y="3352800"/>
            <a:ext cx="152400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Text Box 27"/>
          <p:cNvSpPr txBox="1">
            <a:spLocks noChangeArrowheads="1"/>
          </p:cNvSpPr>
          <p:nvPr/>
        </p:nvSpPr>
        <p:spPr bwMode="auto">
          <a:xfrm>
            <a:off x="6629400" y="5562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Miruna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Petrescu-Prahova</a:t>
            </a:r>
          </a:p>
        </p:txBody>
      </p:sp>
      <p:sp>
        <p:nvSpPr>
          <p:cNvPr id="20527" name="Line 35"/>
          <p:cNvSpPr>
            <a:spLocks noChangeShapeType="1"/>
          </p:cNvSpPr>
          <p:nvPr/>
        </p:nvSpPr>
        <p:spPr bwMode="auto">
          <a:xfrm flipH="1" flipV="1">
            <a:off x="5638800" y="3886200"/>
            <a:ext cx="1295400" cy="1676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Text Box 22"/>
          <p:cNvSpPr txBox="1">
            <a:spLocks noChangeArrowheads="1"/>
          </p:cNvSpPr>
          <p:nvPr/>
        </p:nvSpPr>
        <p:spPr bwMode="auto">
          <a:xfrm>
            <a:off x="3505200" y="5334000"/>
            <a:ext cx="88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Arthur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Asuncion</a:t>
            </a:r>
          </a:p>
        </p:txBody>
      </p:sp>
      <p:sp>
        <p:nvSpPr>
          <p:cNvPr id="20529" name="Text Box 22"/>
          <p:cNvSpPr txBox="1">
            <a:spLocks noChangeArrowheads="1"/>
          </p:cNvSpPr>
          <p:nvPr/>
        </p:nvSpPr>
        <p:spPr bwMode="auto">
          <a:xfrm>
            <a:off x="4648200" y="58674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Drew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Frank</a:t>
            </a:r>
          </a:p>
        </p:txBody>
      </p:sp>
      <p:sp>
        <p:nvSpPr>
          <p:cNvPr id="20530" name="Text Box 22"/>
          <p:cNvSpPr txBox="1">
            <a:spLocks noChangeArrowheads="1"/>
          </p:cNvSpPr>
          <p:nvPr/>
        </p:nvSpPr>
        <p:spPr bwMode="auto">
          <a:xfrm>
            <a:off x="3429000" y="5867400"/>
            <a:ext cx="622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Qiang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Liu</a:t>
            </a:r>
          </a:p>
        </p:txBody>
      </p:sp>
      <p:sp>
        <p:nvSpPr>
          <p:cNvPr id="20531" name="Text Box 29"/>
          <p:cNvSpPr txBox="1">
            <a:spLocks noChangeArrowheads="1"/>
          </p:cNvSpPr>
          <p:nvPr/>
        </p:nvSpPr>
        <p:spPr bwMode="auto">
          <a:xfrm>
            <a:off x="6096000" y="2133600"/>
            <a:ext cx="82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Sean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Fitzhugh</a:t>
            </a:r>
          </a:p>
        </p:txBody>
      </p:sp>
      <p:sp>
        <p:nvSpPr>
          <p:cNvPr id="20532" name="Text Box 29"/>
          <p:cNvSpPr txBox="1">
            <a:spLocks noChangeArrowheads="1"/>
          </p:cNvSpPr>
          <p:nvPr/>
        </p:nvSpPr>
        <p:spPr bwMode="auto">
          <a:xfrm>
            <a:off x="6705600" y="1752600"/>
            <a:ext cx="62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Ryan</a:t>
            </a:r>
          </a:p>
          <a:p>
            <a:pPr algn="ctr" eaLnBrk="0" hangingPunct="0"/>
            <a:r>
              <a:rPr lang="en-US" sz="1200" b="1">
                <a:solidFill>
                  <a:schemeClr val="bg2"/>
                </a:solidFill>
                <a:latin typeface="Arial" charset="0"/>
              </a:rPr>
              <a:t>Acton</a:t>
            </a:r>
          </a:p>
        </p:txBody>
      </p:sp>
      <p:sp>
        <p:nvSpPr>
          <p:cNvPr id="20534" name="Line 17"/>
          <p:cNvSpPr>
            <a:spLocks noChangeShapeType="1"/>
          </p:cNvSpPr>
          <p:nvPr/>
        </p:nvSpPr>
        <p:spPr bwMode="auto">
          <a:xfrm flipH="1">
            <a:off x="7467600" y="4267200"/>
            <a:ext cx="68580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3276600" cy="292044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86200" y="3962400"/>
            <a:ext cx="1654702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Models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81400" y="5486400"/>
            <a:ext cx="2286000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Predictions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86200" y="2133600"/>
            <a:ext cx="1654702" cy="46166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Data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H="1">
            <a:off x="4648200" y="2819400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4648200" y="45720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Statistical Modeling of Network Data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077200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smtClean="0"/>
              <a:t>Statistics = principled approach for inference from noisy data</a:t>
            </a:r>
          </a:p>
          <a:p>
            <a:endParaRPr lang="en-US" smtClean="0"/>
          </a:p>
          <a:p>
            <a:pPr lvl="1">
              <a:buFontTx/>
              <a:buNone/>
            </a:pPr>
            <a:r>
              <a:rPr lang="en-US" smtClean="0"/>
              <a:t>Basis for optimal prediction</a:t>
            </a:r>
          </a:p>
          <a:p>
            <a:pPr lvl="2"/>
            <a:r>
              <a:rPr lang="en-US" smtClean="0"/>
              <a:t>computation of conditional probabilities/expectation</a:t>
            </a:r>
          </a:p>
          <a:p>
            <a:pPr lvl="2"/>
            <a:endParaRPr lang="en-US" smtClean="0"/>
          </a:p>
          <a:p>
            <a:pPr lvl="1">
              <a:buFontTx/>
              <a:buNone/>
            </a:pPr>
            <a:r>
              <a:rPr lang="en-US" smtClean="0"/>
              <a:t>Principles for handling noisy measurements  </a:t>
            </a:r>
          </a:p>
          <a:p>
            <a:pPr lvl="2"/>
            <a:r>
              <a:rPr lang="en-US" smtClean="0"/>
              <a:t>e.g., noisy and missing edges</a:t>
            </a:r>
          </a:p>
          <a:p>
            <a:pPr lvl="2"/>
            <a:endParaRPr lang="en-US" smtClean="0"/>
          </a:p>
          <a:p>
            <a:pPr lvl="1">
              <a:buFontTx/>
              <a:buNone/>
            </a:pPr>
            <a:r>
              <a:rPr lang="en-US" smtClean="0"/>
              <a:t>Integration of different sources of information</a:t>
            </a:r>
          </a:p>
          <a:p>
            <a:pPr lvl="2"/>
            <a:r>
              <a:rPr lang="en-US" smtClean="0"/>
              <a:t>e.g., combining edge information with node covariates</a:t>
            </a:r>
          </a:p>
          <a:p>
            <a:pPr lvl="2"/>
            <a:endParaRPr lang="en-US" smtClean="0"/>
          </a:p>
          <a:p>
            <a:pPr lvl="1">
              <a:buFontTx/>
              <a:buNone/>
            </a:pPr>
            <a:r>
              <a:rPr lang="en-US" smtClean="0"/>
              <a:t>Quantification of uncertainty</a:t>
            </a:r>
          </a:p>
          <a:p>
            <a:pPr lvl="2"/>
            <a:r>
              <a:rPr lang="en-US" smtClean="0"/>
              <a:t>e.g., how likely is it that network behavior has changed?</a:t>
            </a:r>
          </a:p>
          <a:p>
            <a:pPr lvl="2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Limitations of Existing Methods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data over time</a:t>
            </a:r>
          </a:p>
          <a:p>
            <a:pPr lvl="1"/>
            <a:r>
              <a:rPr lang="en-US" dirty="0" smtClean="0"/>
              <a:t>Relatively </a:t>
            </a:r>
            <a:r>
              <a:rPr lang="en-US" dirty="0" smtClean="0"/>
              <a:t>little work on dynamic </a:t>
            </a:r>
            <a:r>
              <a:rPr lang="en-US" dirty="0" smtClean="0"/>
              <a:t>network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Heterogeneous data</a:t>
            </a:r>
          </a:p>
          <a:p>
            <a:pPr lvl="1"/>
            <a:r>
              <a:rPr lang="en-US" dirty="0" smtClean="0"/>
              <a:t>e.g., few techniques for incorporating text, spatial information, etc, into network models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Computational tractability</a:t>
            </a:r>
          </a:p>
          <a:p>
            <a:pPr lvl="1"/>
            <a:r>
              <a:rPr lang="en-US" dirty="0" smtClean="0"/>
              <a:t>Many network modeling algorithms scale exponentially in the number of nodes</a:t>
            </a:r>
            <a:r>
              <a:rPr lang="en-US" i="1" dirty="0" smtClean="0"/>
              <a:t> 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/>
              <a:t>G = {V, E}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			</a:t>
            </a:r>
            <a:r>
              <a:rPr lang="en-US" i="1" dirty="0" smtClean="0"/>
              <a:t>V</a:t>
            </a:r>
            <a:r>
              <a:rPr lang="en-US" dirty="0" smtClean="0"/>
              <a:t> = set of </a:t>
            </a:r>
            <a:r>
              <a:rPr lang="en-US" i="1" dirty="0" smtClean="0"/>
              <a:t>N</a:t>
            </a:r>
            <a:r>
              <a:rPr lang="en-US" dirty="0" smtClean="0"/>
              <a:t> nodes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			</a:t>
            </a:r>
            <a:r>
              <a:rPr lang="en-US" i="1" dirty="0" smtClean="0"/>
              <a:t>E</a:t>
            </a:r>
            <a:r>
              <a:rPr lang="en-US" dirty="0" smtClean="0"/>
              <a:t> = set of directed binary edges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Exponential random graph </a:t>
            </a:r>
            <a:r>
              <a:rPr lang="en-US" dirty="0" smtClean="0"/>
              <a:t>(ERG) model 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  <a:r>
              <a:rPr lang="en-US" i="1" dirty="0" smtClean="0"/>
              <a:t>      P(G | </a:t>
            </a:r>
            <a:r>
              <a:rPr lang="en-US" sz="2000" i="1" dirty="0" smtClean="0">
                <a:latin typeface="Symbol" pitchFamily="18" charset="2"/>
              </a:rPr>
              <a:t>q</a:t>
            </a:r>
            <a:r>
              <a:rPr lang="en-US" i="1" dirty="0" smtClean="0"/>
              <a:t>)  =  f( G ;</a:t>
            </a:r>
            <a:r>
              <a:rPr lang="en-US" sz="2000" i="1" dirty="0" smtClean="0">
                <a:latin typeface="Symbol" pitchFamily="18" charset="2"/>
              </a:rPr>
              <a:t> q</a:t>
            </a:r>
            <a:r>
              <a:rPr lang="en-US" i="1" dirty="0" smtClean="0"/>
              <a:t> ) / normalization constant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  The normalization constant =  sum over all possible graphs </a:t>
            </a:r>
            <a:r>
              <a:rPr lang="en-US" i="1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  How many graphs?    </a:t>
            </a:r>
            <a:r>
              <a:rPr lang="en-US" i="1" dirty="0" smtClean="0"/>
              <a:t>2 </a:t>
            </a:r>
            <a:r>
              <a:rPr lang="en-US" i="1" baseline="30000" dirty="0" smtClean="0"/>
              <a:t>N(N-1)</a:t>
            </a:r>
            <a:r>
              <a:rPr lang="en-US" baseline="30000" dirty="0" smtClean="0"/>
              <a:t>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baseline="300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aseline="30000" dirty="0" smtClean="0"/>
              <a:t>   </a:t>
            </a:r>
            <a:r>
              <a:rPr lang="en-US" dirty="0" smtClean="0"/>
              <a:t> e.g., </a:t>
            </a:r>
            <a:r>
              <a:rPr lang="en-US" i="1" dirty="0" smtClean="0"/>
              <a:t>N = 20</a:t>
            </a:r>
            <a:r>
              <a:rPr lang="en-US" dirty="0" smtClean="0"/>
              <a:t>, we have </a:t>
            </a:r>
            <a:r>
              <a:rPr lang="en-US" i="1" dirty="0" smtClean="0"/>
              <a:t>2</a:t>
            </a:r>
            <a:r>
              <a:rPr lang="en-US" i="1" baseline="30000" dirty="0" smtClean="0"/>
              <a:t>380  </a:t>
            </a:r>
            <a:r>
              <a:rPr lang="en-US" i="1" dirty="0" smtClean="0"/>
              <a:t>~ 10</a:t>
            </a:r>
            <a:r>
              <a:rPr lang="en-US" i="1" baseline="30000" dirty="0" smtClean="0"/>
              <a:t>38</a:t>
            </a:r>
            <a:r>
              <a:rPr lang="en-US" dirty="0" smtClean="0"/>
              <a:t> graphs to sum over 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28112</TotalTime>
  <Words>1615</Words>
  <Application>Microsoft Office PowerPoint</Application>
  <PresentationFormat>On-screen Show (4:3)</PresentationFormat>
  <Paragraphs>388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Blank Presentation</vt:lpstr>
      <vt:lpstr>Scalable Methods for the Analysis of Network-Based Data   MURI Project: University of California, Irvine  Project Meeting  August 25th 2009     Principal Investigator: Padhraic Smyth      </vt:lpstr>
      <vt:lpstr>Goals for Today’s Meeting</vt:lpstr>
      <vt:lpstr>MURI Investigators</vt:lpstr>
      <vt:lpstr>Collaboration Network</vt:lpstr>
      <vt:lpstr>Collaboration Network</vt:lpstr>
      <vt:lpstr>Slide 6</vt:lpstr>
      <vt:lpstr>Statistical Modeling of Network Data</vt:lpstr>
      <vt:lpstr>Limitations of Existing Methods</vt:lpstr>
      <vt:lpstr>Example</vt:lpstr>
      <vt:lpstr>Slide 10</vt:lpstr>
      <vt:lpstr>Key Themes of our MURI Project</vt:lpstr>
      <vt:lpstr>Key Themes of our MURI Project</vt:lpstr>
      <vt:lpstr>Tasks</vt:lpstr>
      <vt:lpstr>Task A: Fast Network Estimation Algorithms</vt:lpstr>
      <vt:lpstr>Task B: Spatial Representations and Network Data</vt:lpstr>
      <vt:lpstr>Task C: Advanced Estimation Techniques</vt:lpstr>
      <vt:lpstr>Task D: Scalable Temporal Models</vt:lpstr>
      <vt:lpstr>Slide 18</vt:lpstr>
      <vt:lpstr>Task E: Network Models and Text Data</vt:lpstr>
      <vt:lpstr>Slide 20</vt:lpstr>
      <vt:lpstr>Task F: Software for Network Inference and Prediction</vt:lpstr>
      <vt:lpstr>ONR Interests</vt:lpstr>
      <vt:lpstr>Timelines and Funding </vt:lpstr>
      <vt:lpstr>Project Meetings</vt:lpstr>
      <vt:lpstr>Research Examples </vt:lpstr>
      <vt:lpstr>Sample Publications</vt:lpstr>
      <vt:lpstr>Sample Publications (ctd.)</vt:lpstr>
      <vt:lpstr>Morning Session I</vt:lpstr>
      <vt:lpstr>Morning Session II</vt:lpstr>
      <vt:lpstr>Afternoon Session I </vt:lpstr>
      <vt:lpstr>Afternoon Session II </vt:lpstr>
      <vt:lpstr>Logistics</vt:lpstr>
    </vt:vector>
  </TitlesOfParts>
  <Company>University of California, Irvine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Profiling from Massive Transactional Data Sets</dc:title>
  <dc:creator>Information and Computer Science</dc:creator>
  <cp:lastModifiedBy>Padhraic Smyth</cp:lastModifiedBy>
  <cp:revision>457</cp:revision>
  <dcterms:created xsi:type="dcterms:W3CDTF">2001-12-03T23:43:32Z</dcterms:created>
  <dcterms:modified xsi:type="dcterms:W3CDTF">2009-08-25T15:29:57Z</dcterms:modified>
</cp:coreProperties>
</file>