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Helvetic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99CCFF"/>
    <a:srgbClr val="FFCC66"/>
    <a:srgbClr val="FF9933"/>
    <a:srgbClr val="66CCFF"/>
    <a:srgbClr val="FFFFE1"/>
    <a:srgbClr val="FFF3F3"/>
    <a:srgbClr val="800040"/>
    <a:srgbClr val="004080"/>
    <a:srgbClr val="FF6F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-1386" y="-204"/>
      </p:cViewPr>
      <p:guideLst>
        <p:guide orient="horz" pos="717"/>
        <p:guide orient="horz" pos="19632"/>
        <p:guide orient="horz" pos="3729"/>
        <p:guide orient="horz" pos="2129"/>
        <p:guide pos="7439"/>
        <p:guide pos="8412"/>
        <p:guide pos="15311"/>
        <p:guide pos="24535"/>
        <p:guide pos="1150"/>
        <p:guide pos="16330"/>
        <p:guide pos="23563"/>
        <p:guide pos="30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8FF238-C556-4E4C-83DF-4F1A5DD70816}" type="datetime1">
              <a:rPr lang="en-US"/>
              <a:pPr/>
              <a:t>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3840163"/>
            <a:ext cx="298704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A637D7-325C-4835-A799-F8CA80953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3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This poster template is from http://www.swarthmore.edu/NatSci/cpurrin1/posteradvice.htm.  It is free, free, free for non-commercial use.  If you really like it, I’m always thrilled to get postcards from wherever you happen to be presenting your poster. -- Colin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</a:rPr>
              <a:t>Purrington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, Department of Biology, Swarthmore College, Swarthmore, PA 19081, USA. cpurrin1@swarthmore.edu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9C703-4D81-4F85-BE53-DFBFB292CCC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9EE80-526C-4327-95CD-2B699F626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8F19-282F-4BCD-BD44-4A5609813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7766-7F83-415E-B4B0-810D2FC7F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AF0BE-641F-499F-9D1C-CA925FB9D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AC957-1674-478B-B237-FB36C10BB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10713"/>
            <a:ext cx="21686837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10713"/>
            <a:ext cx="21686838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E13E3-353E-4294-9256-8568ACA2E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B1BD2-B2FD-47B4-9438-9C4EC6C4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10F1-846F-4F89-96CC-BF56292CE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F7DBF-DF31-43E1-B6CB-6C41EF01D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E851D-ADC9-4FD2-AB1F-68DD361EB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AC1ED-1616-4328-BB42-FFBCCD8E7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526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510713"/>
            <a:ext cx="43526075" cy="197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6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47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6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6200">
                <a:latin typeface="Times New Roman" charset="0"/>
              </a:defRPr>
            </a:lvl1pPr>
          </a:lstStyle>
          <a:p>
            <a:fld id="{CFDCB7D9-505C-4063-BDAE-9BCB397947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9pPr>
    </p:titleStyle>
    <p:bodyStyle>
      <a:lvl1pPr marL="1528763" indent="-1528763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311525" indent="-1273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  <a:ea typeface="ＭＳ Ｐゴシック" pitchFamily="-65" charset="-128"/>
        </a:defRPr>
      </a:lvl2pPr>
      <a:lvl3pPr marL="5094288" indent="-1019175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ＭＳ Ｐゴシック" pitchFamily="-65" charset="-128"/>
        </a:defRPr>
      </a:lvl3pPr>
      <a:lvl4pPr marL="7132638" indent="-1019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  <a:ea typeface="ＭＳ Ｐゴシック" pitchFamily="-65" charset="-128"/>
        </a:defRPr>
      </a:lvl4pPr>
      <a:lvl5pPr marL="9169400" indent="-1017588" algn="l" defTabSz="4075113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5pPr>
      <a:lvl6pPr marL="96266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6pPr>
      <a:lvl7pPr marL="100838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7pPr>
      <a:lvl8pPr marL="105410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8pPr>
      <a:lvl9pPr marL="109982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oleObject" Target="../embeddings/oleObject1.bin"/><Relationship Id="rId3" Type="http://schemas.openxmlformats.org/officeDocument/2006/relationships/tags" Target="../tags/tag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wmf"/><Relationship Id="rId11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Relationship Id="rId1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873124" y="9605282"/>
            <a:ext cx="11320272" cy="502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marL="742950" indent="-742950" algn="ctr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 smtClean="0">
                <a:latin typeface="Helvetica" pitchFamily="34" charset="0"/>
                <a:cs typeface="Helvetica" pitchFamily="34" charset="0"/>
              </a:rPr>
              <a:t>Summary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/>
              <a:t>We propose a framework for jointly modeling networks and text associated with them, such as email networks or user review websites.  The proposed class of models can be used to recover human-interpretable latent feature representations of the entities in a network.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0063" algn="l"/>
              </a:tabLst>
            </a:pPr>
            <a:endParaRPr lang="en-US" sz="800" dirty="0" smtClean="0"/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/>
              <a:t>We demonstrate the model on the Enron email corpus.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873124" y="15113453"/>
            <a:ext cx="11318875" cy="163898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0" tIns="457200" rIns="457200" bIns="914400"/>
          <a:lstStyle/>
          <a:p>
            <a:pPr algn="ctr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 smtClean="0"/>
              <a:t>Latent Variable Network Models</a:t>
            </a: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800" b="1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800" b="1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Find low-dimensional representations of the actors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Conditional independence assumptions improve tractability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Unifying view: probabilistic matrix factorization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/>
              <a:t>The </a:t>
            </a:r>
            <a:r>
              <a:rPr lang="en-US" sz="2800" i="1" dirty="0" err="1" smtClean="0"/>
              <a:t>NxN</a:t>
            </a:r>
            <a:r>
              <a:rPr lang="en-US" sz="2800" dirty="0" smtClean="0"/>
              <a:t> network </a:t>
            </a:r>
            <a:r>
              <a:rPr lang="en-US" sz="2800" b="1" i="1" dirty="0" smtClean="0"/>
              <a:t>Y</a:t>
            </a:r>
            <a:r>
              <a:rPr lang="en-US" sz="2800" dirty="0" smtClean="0"/>
              <a:t> is assumed to be generated via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E.g. MMSB (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Airoldi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et al. 2008),</a:t>
            </a: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  LFRM (Miller et al. 2009), RTM (Chang and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Blei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2009),</a:t>
            </a: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  Latent Factor Model (Hoff et al. 2002),…</a:t>
            </a:r>
          </a:p>
          <a:p>
            <a:pPr marL="228600" indent="-228600">
              <a:spcBef>
                <a:spcPct val="10000"/>
              </a:spcBef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1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Two mode networks and other rectangular matrix data:</a:t>
            </a: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>
              <a:latin typeface="Times New Roman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805623" y="6208304"/>
            <a:ext cx="47701200" cy="237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74320" tIns="274320" rIns="274320" bIns="2743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/>
              <a:t>James R. </a:t>
            </a:r>
            <a:r>
              <a:rPr lang="en-US" sz="6000" b="1" dirty="0" err="1" smtClean="0"/>
              <a:t>Foulds</a:t>
            </a:r>
            <a:r>
              <a:rPr lang="en-US" sz="6000" b="1" dirty="0" smtClean="0"/>
              <a:t>, </a:t>
            </a:r>
            <a:r>
              <a:rPr lang="en-US" sz="6000" b="1" dirty="0" err="1" smtClean="0"/>
              <a:t>Padhraic</a:t>
            </a:r>
            <a:r>
              <a:rPr lang="en-US" sz="6000" b="1" dirty="0" smtClean="0"/>
              <a:t> Smyth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dirty="0" smtClean="0"/>
              <a:t>University of California, Irvine</a:t>
            </a:r>
            <a:endParaRPr lang="en-US" sz="6000" dirty="0"/>
          </a:p>
        </p:txBody>
      </p:sp>
      <p:sp>
        <p:nvSpPr>
          <p:cNvPr id="14379" name="Rectangle 180"/>
          <p:cNvSpPr>
            <a:spLocks noChangeArrowheads="1"/>
          </p:cNvSpPr>
          <p:nvPr/>
        </p:nvSpPr>
        <p:spPr bwMode="auto">
          <a:xfrm>
            <a:off x="12020492" y="1328738"/>
            <a:ext cx="2743372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0" b="1" dirty="0" smtClean="0"/>
              <a:t>Interpretable Latent Feature </a:t>
            </a:r>
            <a:r>
              <a:rPr lang="en-US" sz="12000" b="1" dirty="0" smtClean="0"/>
              <a:t>Models</a:t>
            </a:r>
          </a:p>
          <a:p>
            <a:pPr algn="ctr"/>
            <a:r>
              <a:rPr lang="en-US" sz="12000" b="1" dirty="0" smtClean="0"/>
              <a:t>For Text-Augmented </a:t>
            </a:r>
            <a:r>
              <a:rPr lang="en-US" sz="12000" b="1" dirty="0" smtClean="0"/>
              <a:t>Social Networks</a:t>
            </a:r>
            <a:endParaRPr lang="en-US" sz="12000" b="1" dirty="0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3124329" y="9584871"/>
            <a:ext cx="11320272" cy="11802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ctr">
              <a:spcBef>
                <a:spcPct val="50000"/>
              </a:spcBef>
              <a:tabLst>
                <a:tab pos="508000" algn="l"/>
              </a:tabLst>
            </a:pPr>
            <a:r>
              <a:rPr lang="en-US" sz="4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The Nonparametric Latent Feature Relational Model (Miller  et al., 2009)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Actor </a:t>
            </a:r>
            <a:r>
              <a:rPr lang="en-US" sz="2800" i="1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represented by a binary vector of features </a:t>
            </a:r>
            <a:r>
              <a:rPr lang="en-US" sz="2800" b="1" i="1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Z</a:t>
            </a:r>
            <a:r>
              <a:rPr lang="en-US" sz="2800" baseline="-25000" dirty="0" err="1" smtClean="0">
                <a:latin typeface="Helvetica" pitchFamily="34" charset="0"/>
                <a:cs typeface="Helvetica" pitchFamily="34" charset="0"/>
              </a:rPr>
              <a:t>i</a:t>
            </a:r>
            <a:endParaRPr lang="en-US" sz="2800" baseline="-250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Number of features </a:t>
            </a:r>
            <a:r>
              <a:rPr lang="en-US" sz="2800" i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learned automatically due to the non-parametric Indian Buffet Process prior on </a:t>
            </a:r>
            <a:r>
              <a:rPr lang="en-US" sz="2800" b="1" i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Z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Probability of edge between actor </a:t>
            </a:r>
            <a:r>
              <a:rPr lang="en-US" sz="2800" i="1" dirty="0" err="1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and actor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is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5400" dirty="0" smtClean="0"/>
              <a:t>       </a:t>
            </a:r>
            <a:endParaRPr lang="en-US" sz="5400" dirty="0" smtClean="0">
              <a:latin typeface="+mn-lt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Binary matrix factorization (BMF) , due to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Meeds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et al. (2007), is the rectangular matrix version of this model.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400" dirty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 smtClean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>
              <a:latin typeface="+mn-lt"/>
            </a:endParaRPr>
          </a:p>
        </p:txBody>
      </p:sp>
      <p:grpSp>
        <p:nvGrpSpPr>
          <p:cNvPr id="388" name="Group 387"/>
          <p:cNvGrpSpPr/>
          <p:nvPr/>
        </p:nvGrpSpPr>
        <p:grpSpPr>
          <a:xfrm>
            <a:off x="14412481" y="13928277"/>
            <a:ext cx="8505508" cy="2150488"/>
            <a:chOff x="1324224" y="26660475"/>
            <a:chExt cx="12674882" cy="3060516"/>
          </a:xfrm>
        </p:grpSpPr>
        <p:grpSp>
          <p:nvGrpSpPr>
            <p:cNvPr id="59" name="Group 58"/>
            <p:cNvGrpSpPr/>
            <p:nvPr/>
          </p:nvGrpSpPr>
          <p:grpSpPr>
            <a:xfrm>
              <a:off x="1324224" y="27317699"/>
              <a:ext cx="12674882" cy="2403292"/>
              <a:chOff x="1581399" y="30260924"/>
              <a:chExt cx="12674882" cy="240329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7395209" y="30856293"/>
                <a:ext cx="6861072" cy="135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Feature interaction weights</a:t>
                </a:r>
              </a:p>
              <a:p>
                <a:endParaRPr lang="en-US" sz="2800" dirty="0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rot="10800000">
                <a:off x="8286752" y="30289501"/>
                <a:ext cx="628649" cy="5429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5455920" y="30260924"/>
                <a:ext cx="1002030" cy="5528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581399" y="30693129"/>
                <a:ext cx="5240906" cy="1971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Logistic function (or other link function)</a:t>
                </a:r>
              </a:p>
              <a:p>
                <a:endParaRPr lang="en-US" sz="2800" dirty="0"/>
              </a:p>
            </p:txBody>
          </p:sp>
        </p:grpSp>
        <p:grpSp>
          <p:nvGrpSpPr>
            <p:cNvPr id="1296" name="Group 272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543176" y="26660475"/>
              <a:ext cx="6400799" cy="792817"/>
              <a:chOff x="12576" y="15224"/>
              <a:chExt cx="22961" cy="2844"/>
            </a:xfrm>
          </p:grpSpPr>
          <p:sp>
            <p:nvSpPr>
              <p:cNvPr id="1298" name="Freeform 274"/>
              <p:cNvSpPr>
                <a:spLocks noEditPoints="1"/>
              </p:cNvSpPr>
              <p:nvPr/>
            </p:nvSpPr>
            <p:spPr bwMode="auto">
              <a:xfrm>
                <a:off x="12576" y="15499"/>
                <a:ext cx="1531" cy="1567"/>
              </a:xfrm>
              <a:custGeom>
                <a:avLst/>
                <a:gdLst/>
                <a:ahLst/>
                <a:cxnLst>
                  <a:cxn ang="0">
                    <a:pos x="748" y="74"/>
                  </a:cxn>
                  <a:cxn ang="0">
                    <a:pos x="720" y="148"/>
                  </a:cxn>
                  <a:cxn ang="0">
                    <a:pos x="888" y="765"/>
                  </a:cxn>
                  <a:cxn ang="0">
                    <a:pos x="1048" y="743"/>
                  </a:cxn>
                  <a:cxn ang="0">
                    <a:pos x="1216" y="646"/>
                  </a:cxn>
                  <a:cxn ang="0">
                    <a:pos x="1307" y="468"/>
                  </a:cxn>
                  <a:cxn ang="0">
                    <a:pos x="1342" y="282"/>
                  </a:cxn>
                  <a:cxn ang="0">
                    <a:pos x="1293" y="134"/>
                  </a:cxn>
                  <a:cxn ang="0">
                    <a:pos x="1146" y="67"/>
                  </a:cxn>
                  <a:cxn ang="0">
                    <a:pos x="783" y="59"/>
                  </a:cxn>
                  <a:cxn ang="0">
                    <a:pos x="1111" y="0"/>
                  </a:cxn>
                  <a:cxn ang="0">
                    <a:pos x="1342" y="52"/>
                  </a:cxn>
                  <a:cxn ang="0">
                    <a:pos x="1482" y="171"/>
                  </a:cxn>
                  <a:cxn ang="0">
                    <a:pos x="1531" y="342"/>
                  </a:cxn>
                  <a:cxn ang="0">
                    <a:pos x="1440" y="579"/>
                  </a:cxn>
                  <a:cxn ang="0">
                    <a:pos x="1223" y="757"/>
                  </a:cxn>
                  <a:cxn ang="0">
                    <a:pos x="930" y="832"/>
                  </a:cxn>
                  <a:cxn ang="0">
                    <a:pos x="433" y="1418"/>
                  </a:cxn>
                  <a:cxn ang="0">
                    <a:pos x="426" y="1441"/>
                  </a:cxn>
                  <a:cxn ang="0">
                    <a:pos x="440" y="1478"/>
                  </a:cxn>
                  <a:cxn ang="0">
                    <a:pos x="510" y="1500"/>
                  </a:cxn>
                  <a:cxn ang="0">
                    <a:pos x="622" y="1507"/>
                  </a:cxn>
                  <a:cxn ang="0">
                    <a:pos x="629" y="1545"/>
                  </a:cxn>
                  <a:cxn ang="0">
                    <a:pos x="601" y="1567"/>
                  </a:cxn>
                  <a:cxn ang="0">
                    <a:pos x="447" y="1559"/>
                  </a:cxn>
                  <a:cxn ang="0">
                    <a:pos x="168" y="1567"/>
                  </a:cxn>
                  <a:cxn ang="0">
                    <a:pos x="7" y="1559"/>
                  </a:cxn>
                  <a:cxn ang="0">
                    <a:pos x="0" y="1515"/>
                  </a:cxn>
                  <a:cxn ang="0">
                    <a:pos x="21" y="1500"/>
                  </a:cxn>
                  <a:cxn ang="0">
                    <a:pos x="147" y="1493"/>
                  </a:cxn>
                  <a:cxn ang="0">
                    <a:pos x="231" y="1463"/>
                  </a:cxn>
                  <a:cxn ang="0">
                    <a:pos x="258" y="1389"/>
                  </a:cxn>
                  <a:cxn ang="0">
                    <a:pos x="552" y="148"/>
                  </a:cxn>
                  <a:cxn ang="0">
                    <a:pos x="524" y="89"/>
                  </a:cxn>
                  <a:cxn ang="0">
                    <a:pos x="475" y="74"/>
                  </a:cxn>
                  <a:cxn ang="0">
                    <a:pos x="356" y="67"/>
                  </a:cxn>
                  <a:cxn ang="0">
                    <a:pos x="349" y="22"/>
                  </a:cxn>
                  <a:cxn ang="0">
                    <a:pos x="377" y="0"/>
                  </a:cxn>
                </a:cxnLst>
                <a:rect l="0" t="0" r="r" b="b"/>
                <a:pathLst>
                  <a:path w="1531" h="1567">
                    <a:moveTo>
                      <a:pt x="783" y="59"/>
                    </a:moveTo>
                    <a:lnTo>
                      <a:pt x="748" y="74"/>
                    </a:lnTo>
                    <a:lnTo>
                      <a:pt x="734" y="96"/>
                    </a:lnTo>
                    <a:lnTo>
                      <a:pt x="720" y="148"/>
                    </a:lnTo>
                    <a:lnTo>
                      <a:pt x="587" y="765"/>
                    </a:lnTo>
                    <a:lnTo>
                      <a:pt x="888" y="765"/>
                    </a:lnTo>
                    <a:lnTo>
                      <a:pt x="964" y="757"/>
                    </a:lnTo>
                    <a:lnTo>
                      <a:pt x="1048" y="743"/>
                    </a:lnTo>
                    <a:lnTo>
                      <a:pt x="1132" y="705"/>
                    </a:lnTo>
                    <a:lnTo>
                      <a:pt x="1216" y="646"/>
                    </a:lnTo>
                    <a:lnTo>
                      <a:pt x="1272" y="564"/>
                    </a:lnTo>
                    <a:lnTo>
                      <a:pt x="1307" y="468"/>
                    </a:lnTo>
                    <a:lnTo>
                      <a:pt x="1335" y="364"/>
                    </a:lnTo>
                    <a:lnTo>
                      <a:pt x="1342" y="282"/>
                    </a:lnTo>
                    <a:lnTo>
                      <a:pt x="1328" y="193"/>
                    </a:lnTo>
                    <a:lnTo>
                      <a:pt x="1293" y="134"/>
                    </a:lnTo>
                    <a:lnTo>
                      <a:pt x="1230" y="89"/>
                    </a:lnTo>
                    <a:lnTo>
                      <a:pt x="1146" y="67"/>
                    </a:lnTo>
                    <a:lnTo>
                      <a:pt x="1048" y="59"/>
                    </a:lnTo>
                    <a:lnTo>
                      <a:pt x="783" y="59"/>
                    </a:lnTo>
                    <a:close/>
                    <a:moveTo>
                      <a:pt x="377" y="0"/>
                    </a:moveTo>
                    <a:lnTo>
                      <a:pt x="1111" y="0"/>
                    </a:lnTo>
                    <a:lnTo>
                      <a:pt x="1237" y="15"/>
                    </a:lnTo>
                    <a:lnTo>
                      <a:pt x="1342" y="52"/>
                    </a:lnTo>
                    <a:lnTo>
                      <a:pt x="1426" y="104"/>
                    </a:lnTo>
                    <a:lnTo>
                      <a:pt x="1482" y="171"/>
                    </a:lnTo>
                    <a:lnTo>
                      <a:pt x="1517" y="252"/>
                    </a:lnTo>
                    <a:lnTo>
                      <a:pt x="1531" y="342"/>
                    </a:lnTo>
                    <a:lnTo>
                      <a:pt x="1510" y="468"/>
                    </a:lnTo>
                    <a:lnTo>
                      <a:pt x="1440" y="579"/>
                    </a:lnTo>
                    <a:lnTo>
                      <a:pt x="1342" y="683"/>
                    </a:lnTo>
                    <a:lnTo>
                      <a:pt x="1223" y="757"/>
                    </a:lnTo>
                    <a:lnTo>
                      <a:pt x="1083" y="809"/>
                    </a:lnTo>
                    <a:lnTo>
                      <a:pt x="930" y="832"/>
                    </a:lnTo>
                    <a:lnTo>
                      <a:pt x="566" y="832"/>
                    </a:lnTo>
                    <a:lnTo>
                      <a:pt x="433" y="1418"/>
                    </a:lnTo>
                    <a:lnTo>
                      <a:pt x="433" y="1433"/>
                    </a:lnTo>
                    <a:lnTo>
                      <a:pt x="426" y="1441"/>
                    </a:lnTo>
                    <a:lnTo>
                      <a:pt x="426" y="1455"/>
                    </a:lnTo>
                    <a:lnTo>
                      <a:pt x="440" y="1478"/>
                    </a:lnTo>
                    <a:lnTo>
                      <a:pt x="468" y="1493"/>
                    </a:lnTo>
                    <a:lnTo>
                      <a:pt x="510" y="1500"/>
                    </a:lnTo>
                    <a:lnTo>
                      <a:pt x="608" y="1500"/>
                    </a:lnTo>
                    <a:lnTo>
                      <a:pt x="622" y="1507"/>
                    </a:lnTo>
                    <a:lnTo>
                      <a:pt x="629" y="1515"/>
                    </a:lnTo>
                    <a:lnTo>
                      <a:pt x="629" y="1545"/>
                    </a:lnTo>
                    <a:lnTo>
                      <a:pt x="615" y="1559"/>
                    </a:lnTo>
                    <a:lnTo>
                      <a:pt x="601" y="1567"/>
                    </a:lnTo>
                    <a:lnTo>
                      <a:pt x="517" y="1567"/>
                    </a:lnTo>
                    <a:lnTo>
                      <a:pt x="447" y="1559"/>
                    </a:lnTo>
                    <a:lnTo>
                      <a:pt x="245" y="1559"/>
                    </a:lnTo>
                    <a:lnTo>
                      <a:pt x="168" y="1567"/>
                    </a:lnTo>
                    <a:lnTo>
                      <a:pt x="21" y="1567"/>
                    </a:lnTo>
                    <a:lnTo>
                      <a:pt x="7" y="1559"/>
                    </a:lnTo>
                    <a:lnTo>
                      <a:pt x="0" y="1552"/>
                    </a:lnTo>
                    <a:lnTo>
                      <a:pt x="0" y="1515"/>
                    </a:lnTo>
                    <a:lnTo>
                      <a:pt x="7" y="1507"/>
                    </a:lnTo>
                    <a:lnTo>
                      <a:pt x="21" y="1500"/>
                    </a:lnTo>
                    <a:lnTo>
                      <a:pt x="28" y="1493"/>
                    </a:lnTo>
                    <a:lnTo>
                      <a:pt x="147" y="1493"/>
                    </a:lnTo>
                    <a:lnTo>
                      <a:pt x="196" y="1485"/>
                    </a:lnTo>
                    <a:lnTo>
                      <a:pt x="231" y="1463"/>
                    </a:lnTo>
                    <a:lnTo>
                      <a:pt x="245" y="1433"/>
                    </a:lnTo>
                    <a:lnTo>
                      <a:pt x="258" y="1389"/>
                    </a:lnTo>
                    <a:lnTo>
                      <a:pt x="545" y="163"/>
                    </a:lnTo>
                    <a:lnTo>
                      <a:pt x="552" y="148"/>
                    </a:lnTo>
                    <a:lnTo>
                      <a:pt x="552" y="104"/>
                    </a:lnTo>
                    <a:lnTo>
                      <a:pt x="524" y="89"/>
                    </a:lnTo>
                    <a:lnTo>
                      <a:pt x="503" y="82"/>
                    </a:lnTo>
                    <a:lnTo>
                      <a:pt x="475" y="74"/>
                    </a:lnTo>
                    <a:lnTo>
                      <a:pt x="370" y="74"/>
                    </a:lnTo>
                    <a:lnTo>
                      <a:pt x="356" y="67"/>
                    </a:lnTo>
                    <a:lnTo>
                      <a:pt x="349" y="59"/>
                    </a:lnTo>
                    <a:lnTo>
                      <a:pt x="349" y="22"/>
                    </a:lnTo>
                    <a:lnTo>
                      <a:pt x="363" y="7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14058" y="16041"/>
                <a:ext cx="880" cy="1032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98" y="104"/>
                  </a:cxn>
                  <a:cxn ang="0">
                    <a:pos x="454" y="134"/>
                  </a:cxn>
                  <a:cxn ang="0">
                    <a:pos x="622" y="15"/>
                  </a:cxn>
                  <a:cxn ang="0">
                    <a:pos x="776" y="15"/>
                  </a:cxn>
                  <a:cxn ang="0">
                    <a:pos x="866" y="89"/>
                  </a:cxn>
                  <a:cxn ang="0">
                    <a:pos x="866" y="201"/>
                  </a:cxn>
                  <a:cxn ang="0">
                    <a:pos x="804" y="275"/>
                  </a:cxn>
                  <a:cxn ang="0">
                    <a:pos x="741" y="282"/>
                  </a:cxn>
                  <a:cxn ang="0">
                    <a:pos x="699" y="260"/>
                  </a:cxn>
                  <a:cxn ang="0">
                    <a:pos x="678" y="201"/>
                  </a:cxn>
                  <a:cxn ang="0">
                    <a:pos x="734" y="104"/>
                  </a:cxn>
                  <a:cxn ang="0">
                    <a:pos x="748" y="52"/>
                  </a:cxn>
                  <a:cxn ang="0">
                    <a:pos x="699" y="45"/>
                  </a:cxn>
                  <a:cxn ang="0">
                    <a:pos x="580" y="74"/>
                  </a:cxn>
                  <a:cxn ang="0">
                    <a:pos x="524" y="119"/>
                  </a:cxn>
                  <a:cxn ang="0">
                    <a:pos x="447" y="223"/>
                  </a:cxn>
                  <a:cxn ang="0">
                    <a:pos x="405" y="305"/>
                  </a:cxn>
                  <a:cxn ang="0">
                    <a:pos x="370" y="446"/>
                  </a:cxn>
                  <a:cxn ang="0">
                    <a:pos x="335" y="602"/>
                  </a:cxn>
                  <a:cxn ang="0">
                    <a:pos x="314" y="691"/>
                  </a:cxn>
                  <a:cxn ang="0">
                    <a:pos x="286" y="832"/>
                  </a:cxn>
                  <a:cxn ang="0">
                    <a:pos x="251" y="965"/>
                  </a:cxn>
                  <a:cxn ang="0">
                    <a:pos x="209" y="1025"/>
                  </a:cxn>
                  <a:cxn ang="0">
                    <a:pos x="153" y="1032"/>
                  </a:cxn>
                  <a:cxn ang="0">
                    <a:pos x="112" y="995"/>
                  </a:cxn>
                  <a:cxn ang="0">
                    <a:pos x="126" y="921"/>
                  </a:cxn>
                  <a:cxn ang="0">
                    <a:pos x="132" y="876"/>
                  </a:cxn>
                  <a:cxn ang="0">
                    <a:pos x="258" y="267"/>
                  </a:cxn>
                  <a:cxn ang="0">
                    <a:pos x="279" y="186"/>
                  </a:cxn>
                  <a:cxn ang="0">
                    <a:pos x="265" y="67"/>
                  </a:cxn>
                  <a:cxn ang="0">
                    <a:pos x="230" y="45"/>
                  </a:cxn>
                  <a:cxn ang="0">
                    <a:pos x="167" y="67"/>
                  </a:cxn>
                  <a:cxn ang="0">
                    <a:pos x="91" y="208"/>
                  </a:cxn>
                  <a:cxn ang="0">
                    <a:pos x="56" y="342"/>
                  </a:cxn>
                  <a:cxn ang="0">
                    <a:pos x="49" y="364"/>
                  </a:cxn>
                  <a:cxn ang="0">
                    <a:pos x="14" y="371"/>
                  </a:cxn>
                  <a:cxn ang="0">
                    <a:pos x="0" y="327"/>
                  </a:cxn>
                  <a:cxn ang="0">
                    <a:pos x="28" y="238"/>
                  </a:cxn>
                  <a:cxn ang="0">
                    <a:pos x="70" y="126"/>
                  </a:cxn>
                  <a:cxn ang="0">
                    <a:pos x="119" y="52"/>
                  </a:cxn>
                  <a:cxn ang="0">
                    <a:pos x="230" y="0"/>
                  </a:cxn>
                </a:cxnLst>
                <a:rect l="0" t="0" r="r" b="b"/>
                <a:pathLst>
                  <a:path w="880" h="1032">
                    <a:moveTo>
                      <a:pt x="230" y="0"/>
                    </a:moveTo>
                    <a:lnTo>
                      <a:pt x="300" y="15"/>
                    </a:lnTo>
                    <a:lnTo>
                      <a:pt x="356" y="52"/>
                    </a:lnTo>
                    <a:lnTo>
                      <a:pt x="398" y="104"/>
                    </a:lnTo>
                    <a:lnTo>
                      <a:pt x="426" y="178"/>
                    </a:lnTo>
                    <a:lnTo>
                      <a:pt x="454" y="134"/>
                    </a:lnTo>
                    <a:lnTo>
                      <a:pt x="552" y="45"/>
                    </a:lnTo>
                    <a:lnTo>
                      <a:pt x="622" y="15"/>
                    </a:lnTo>
                    <a:lnTo>
                      <a:pt x="699" y="0"/>
                    </a:lnTo>
                    <a:lnTo>
                      <a:pt x="776" y="15"/>
                    </a:lnTo>
                    <a:lnTo>
                      <a:pt x="831" y="45"/>
                    </a:lnTo>
                    <a:lnTo>
                      <a:pt x="866" y="89"/>
                    </a:lnTo>
                    <a:lnTo>
                      <a:pt x="880" y="149"/>
                    </a:lnTo>
                    <a:lnTo>
                      <a:pt x="866" y="201"/>
                    </a:lnTo>
                    <a:lnTo>
                      <a:pt x="838" y="245"/>
                    </a:lnTo>
                    <a:lnTo>
                      <a:pt x="804" y="275"/>
                    </a:lnTo>
                    <a:lnTo>
                      <a:pt x="762" y="282"/>
                    </a:lnTo>
                    <a:lnTo>
                      <a:pt x="741" y="282"/>
                    </a:lnTo>
                    <a:lnTo>
                      <a:pt x="720" y="275"/>
                    </a:lnTo>
                    <a:lnTo>
                      <a:pt x="699" y="260"/>
                    </a:lnTo>
                    <a:lnTo>
                      <a:pt x="678" y="215"/>
                    </a:lnTo>
                    <a:lnTo>
                      <a:pt x="678" y="201"/>
                    </a:lnTo>
                    <a:lnTo>
                      <a:pt x="692" y="141"/>
                    </a:lnTo>
                    <a:lnTo>
                      <a:pt x="734" y="104"/>
                    </a:lnTo>
                    <a:lnTo>
                      <a:pt x="790" y="74"/>
                    </a:lnTo>
                    <a:lnTo>
                      <a:pt x="748" y="52"/>
                    </a:lnTo>
                    <a:lnTo>
                      <a:pt x="727" y="45"/>
                    </a:lnTo>
                    <a:lnTo>
                      <a:pt x="699" y="45"/>
                    </a:lnTo>
                    <a:lnTo>
                      <a:pt x="636" y="52"/>
                    </a:lnTo>
                    <a:lnTo>
                      <a:pt x="580" y="74"/>
                    </a:lnTo>
                    <a:lnTo>
                      <a:pt x="545" y="104"/>
                    </a:lnTo>
                    <a:lnTo>
                      <a:pt x="524" y="119"/>
                    </a:lnTo>
                    <a:lnTo>
                      <a:pt x="489" y="163"/>
                    </a:lnTo>
                    <a:lnTo>
                      <a:pt x="447" y="223"/>
                    </a:lnTo>
                    <a:lnTo>
                      <a:pt x="419" y="267"/>
                    </a:lnTo>
                    <a:lnTo>
                      <a:pt x="405" y="305"/>
                    </a:lnTo>
                    <a:lnTo>
                      <a:pt x="391" y="364"/>
                    </a:lnTo>
                    <a:lnTo>
                      <a:pt x="370" y="446"/>
                    </a:lnTo>
                    <a:lnTo>
                      <a:pt x="349" y="535"/>
                    </a:lnTo>
                    <a:lnTo>
                      <a:pt x="335" y="602"/>
                    </a:lnTo>
                    <a:lnTo>
                      <a:pt x="328" y="639"/>
                    </a:lnTo>
                    <a:lnTo>
                      <a:pt x="314" y="691"/>
                    </a:lnTo>
                    <a:lnTo>
                      <a:pt x="300" y="757"/>
                    </a:lnTo>
                    <a:lnTo>
                      <a:pt x="286" y="832"/>
                    </a:lnTo>
                    <a:lnTo>
                      <a:pt x="272" y="899"/>
                    </a:lnTo>
                    <a:lnTo>
                      <a:pt x="251" y="965"/>
                    </a:lnTo>
                    <a:lnTo>
                      <a:pt x="237" y="995"/>
                    </a:lnTo>
                    <a:lnTo>
                      <a:pt x="209" y="1025"/>
                    </a:lnTo>
                    <a:lnTo>
                      <a:pt x="188" y="1032"/>
                    </a:lnTo>
                    <a:lnTo>
                      <a:pt x="153" y="1032"/>
                    </a:lnTo>
                    <a:lnTo>
                      <a:pt x="139" y="1025"/>
                    </a:lnTo>
                    <a:lnTo>
                      <a:pt x="112" y="995"/>
                    </a:lnTo>
                    <a:lnTo>
                      <a:pt x="112" y="965"/>
                    </a:lnTo>
                    <a:lnTo>
                      <a:pt x="126" y="921"/>
                    </a:lnTo>
                    <a:lnTo>
                      <a:pt x="126" y="899"/>
                    </a:lnTo>
                    <a:lnTo>
                      <a:pt x="132" y="876"/>
                    </a:lnTo>
                    <a:lnTo>
                      <a:pt x="244" y="342"/>
                    </a:lnTo>
                    <a:lnTo>
                      <a:pt x="258" y="267"/>
                    </a:lnTo>
                    <a:lnTo>
                      <a:pt x="272" y="223"/>
                    </a:lnTo>
                    <a:lnTo>
                      <a:pt x="279" y="186"/>
                    </a:lnTo>
                    <a:lnTo>
                      <a:pt x="279" y="111"/>
                    </a:lnTo>
                    <a:lnTo>
                      <a:pt x="265" y="67"/>
                    </a:lnTo>
                    <a:lnTo>
                      <a:pt x="258" y="59"/>
                    </a:lnTo>
                    <a:lnTo>
                      <a:pt x="230" y="45"/>
                    </a:lnTo>
                    <a:lnTo>
                      <a:pt x="216" y="45"/>
                    </a:lnTo>
                    <a:lnTo>
                      <a:pt x="167" y="67"/>
                    </a:lnTo>
                    <a:lnTo>
                      <a:pt x="126" y="119"/>
                    </a:lnTo>
                    <a:lnTo>
                      <a:pt x="91" y="208"/>
                    </a:lnTo>
                    <a:lnTo>
                      <a:pt x="63" y="319"/>
                    </a:lnTo>
                    <a:lnTo>
                      <a:pt x="56" y="342"/>
                    </a:lnTo>
                    <a:lnTo>
                      <a:pt x="49" y="356"/>
                    </a:lnTo>
                    <a:lnTo>
                      <a:pt x="49" y="364"/>
                    </a:lnTo>
                    <a:lnTo>
                      <a:pt x="42" y="371"/>
                    </a:lnTo>
                    <a:lnTo>
                      <a:pt x="14" y="371"/>
                    </a:lnTo>
                    <a:lnTo>
                      <a:pt x="0" y="356"/>
                    </a:lnTo>
                    <a:lnTo>
                      <a:pt x="0" y="327"/>
                    </a:lnTo>
                    <a:lnTo>
                      <a:pt x="14" y="290"/>
                    </a:lnTo>
                    <a:lnTo>
                      <a:pt x="28" y="238"/>
                    </a:lnTo>
                    <a:lnTo>
                      <a:pt x="49" y="178"/>
                    </a:lnTo>
                    <a:lnTo>
                      <a:pt x="70" y="126"/>
                    </a:lnTo>
                    <a:lnTo>
                      <a:pt x="91" y="89"/>
                    </a:lnTo>
                    <a:lnTo>
                      <a:pt x="119" y="52"/>
                    </a:lnTo>
                    <a:lnTo>
                      <a:pt x="167" y="1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15302" y="15336"/>
                <a:ext cx="496" cy="2287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9" y="0"/>
                  </a:cxn>
                  <a:cxn ang="0">
                    <a:pos x="496" y="7"/>
                  </a:cxn>
                  <a:cxn ang="0">
                    <a:pos x="496" y="29"/>
                  </a:cxn>
                  <a:cxn ang="0">
                    <a:pos x="468" y="59"/>
                  </a:cxn>
                  <a:cxn ang="0">
                    <a:pos x="349" y="208"/>
                  </a:cxn>
                  <a:cxn ang="0">
                    <a:pos x="258" y="378"/>
                  </a:cxn>
                  <a:cxn ang="0">
                    <a:pos x="196" y="557"/>
                  </a:cxn>
                  <a:cxn ang="0">
                    <a:pos x="154" y="742"/>
                  </a:cxn>
                  <a:cxn ang="0">
                    <a:pos x="126" y="935"/>
                  </a:cxn>
                  <a:cxn ang="0">
                    <a:pos x="119" y="1136"/>
                  </a:cxn>
                  <a:cxn ang="0">
                    <a:pos x="126" y="1314"/>
                  </a:cxn>
                  <a:cxn ang="0">
                    <a:pos x="147" y="1507"/>
                  </a:cxn>
                  <a:cxn ang="0">
                    <a:pos x="189" y="1693"/>
                  </a:cxn>
                  <a:cxn ang="0">
                    <a:pos x="251" y="1878"/>
                  </a:cxn>
                  <a:cxn ang="0">
                    <a:pos x="335" y="2049"/>
                  </a:cxn>
                  <a:cxn ang="0">
                    <a:pos x="454" y="2205"/>
                  </a:cxn>
                  <a:cxn ang="0">
                    <a:pos x="482" y="2235"/>
                  </a:cxn>
                  <a:cxn ang="0">
                    <a:pos x="482" y="2242"/>
                  </a:cxn>
                  <a:cxn ang="0">
                    <a:pos x="489" y="2250"/>
                  </a:cxn>
                  <a:cxn ang="0">
                    <a:pos x="489" y="2257"/>
                  </a:cxn>
                  <a:cxn ang="0">
                    <a:pos x="496" y="2264"/>
                  </a:cxn>
                  <a:cxn ang="0">
                    <a:pos x="496" y="2279"/>
                  </a:cxn>
                  <a:cxn ang="0">
                    <a:pos x="489" y="2287"/>
                  </a:cxn>
                  <a:cxn ang="0">
                    <a:pos x="475" y="2287"/>
                  </a:cxn>
                  <a:cxn ang="0">
                    <a:pos x="454" y="2272"/>
                  </a:cxn>
                  <a:cxn ang="0">
                    <a:pos x="405" y="2235"/>
                  </a:cxn>
                  <a:cxn ang="0">
                    <a:pos x="349" y="2175"/>
                  </a:cxn>
                  <a:cxn ang="0">
                    <a:pos x="279" y="2094"/>
                  </a:cxn>
                  <a:cxn ang="0">
                    <a:pos x="210" y="1982"/>
                  </a:cxn>
                  <a:cxn ang="0">
                    <a:pos x="140" y="1856"/>
                  </a:cxn>
                  <a:cxn ang="0">
                    <a:pos x="70" y="1663"/>
                  </a:cxn>
                  <a:cxn ang="0">
                    <a:pos x="28" y="1470"/>
                  </a:cxn>
                  <a:cxn ang="0">
                    <a:pos x="7" y="1292"/>
                  </a:cxn>
                  <a:cxn ang="0">
                    <a:pos x="0" y="1143"/>
                  </a:cxn>
                  <a:cxn ang="0">
                    <a:pos x="7" y="987"/>
                  </a:cxn>
                  <a:cxn ang="0">
                    <a:pos x="21" y="816"/>
                  </a:cxn>
                  <a:cxn ang="0">
                    <a:pos x="63" y="631"/>
                  </a:cxn>
                  <a:cxn ang="0">
                    <a:pos x="133" y="445"/>
                  </a:cxn>
                  <a:cxn ang="0">
                    <a:pos x="203" y="311"/>
                  </a:cxn>
                  <a:cxn ang="0">
                    <a:pos x="272" y="200"/>
                  </a:cxn>
                  <a:cxn ang="0">
                    <a:pos x="342" y="111"/>
                  </a:cxn>
                  <a:cxn ang="0">
                    <a:pos x="405" y="52"/>
                  </a:cxn>
                  <a:cxn ang="0">
                    <a:pos x="454" y="14"/>
                  </a:cxn>
                  <a:cxn ang="0">
                    <a:pos x="475" y="0"/>
                  </a:cxn>
                </a:cxnLst>
                <a:rect l="0" t="0" r="r" b="b"/>
                <a:pathLst>
                  <a:path w="496" h="2287">
                    <a:moveTo>
                      <a:pt x="475" y="0"/>
                    </a:moveTo>
                    <a:lnTo>
                      <a:pt x="489" y="0"/>
                    </a:lnTo>
                    <a:lnTo>
                      <a:pt x="496" y="7"/>
                    </a:lnTo>
                    <a:lnTo>
                      <a:pt x="496" y="29"/>
                    </a:lnTo>
                    <a:lnTo>
                      <a:pt x="468" y="59"/>
                    </a:lnTo>
                    <a:lnTo>
                      <a:pt x="349" y="208"/>
                    </a:lnTo>
                    <a:lnTo>
                      <a:pt x="258" y="378"/>
                    </a:lnTo>
                    <a:lnTo>
                      <a:pt x="196" y="557"/>
                    </a:lnTo>
                    <a:lnTo>
                      <a:pt x="154" y="742"/>
                    </a:lnTo>
                    <a:lnTo>
                      <a:pt x="126" y="935"/>
                    </a:lnTo>
                    <a:lnTo>
                      <a:pt x="119" y="1136"/>
                    </a:lnTo>
                    <a:lnTo>
                      <a:pt x="126" y="1314"/>
                    </a:lnTo>
                    <a:lnTo>
                      <a:pt x="147" y="1507"/>
                    </a:lnTo>
                    <a:lnTo>
                      <a:pt x="189" y="1693"/>
                    </a:lnTo>
                    <a:lnTo>
                      <a:pt x="251" y="1878"/>
                    </a:lnTo>
                    <a:lnTo>
                      <a:pt x="335" y="2049"/>
                    </a:lnTo>
                    <a:lnTo>
                      <a:pt x="454" y="2205"/>
                    </a:lnTo>
                    <a:lnTo>
                      <a:pt x="482" y="2235"/>
                    </a:lnTo>
                    <a:lnTo>
                      <a:pt x="482" y="2242"/>
                    </a:lnTo>
                    <a:lnTo>
                      <a:pt x="489" y="2250"/>
                    </a:lnTo>
                    <a:lnTo>
                      <a:pt x="489" y="2257"/>
                    </a:lnTo>
                    <a:lnTo>
                      <a:pt x="496" y="2264"/>
                    </a:lnTo>
                    <a:lnTo>
                      <a:pt x="496" y="2279"/>
                    </a:lnTo>
                    <a:lnTo>
                      <a:pt x="489" y="2287"/>
                    </a:lnTo>
                    <a:lnTo>
                      <a:pt x="475" y="2287"/>
                    </a:lnTo>
                    <a:lnTo>
                      <a:pt x="454" y="2272"/>
                    </a:lnTo>
                    <a:lnTo>
                      <a:pt x="405" y="2235"/>
                    </a:lnTo>
                    <a:lnTo>
                      <a:pt x="349" y="2175"/>
                    </a:lnTo>
                    <a:lnTo>
                      <a:pt x="279" y="2094"/>
                    </a:lnTo>
                    <a:lnTo>
                      <a:pt x="210" y="1982"/>
                    </a:lnTo>
                    <a:lnTo>
                      <a:pt x="140" y="1856"/>
                    </a:lnTo>
                    <a:lnTo>
                      <a:pt x="70" y="1663"/>
                    </a:lnTo>
                    <a:lnTo>
                      <a:pt x="28" y="1470"/>
                    </a:lnTo>
                    <a:lnTo>
                      <a:pt x="7" y="1292"/>
                    </a:lnTo>
                    <a:lnTo>
                      <a:pt x="0" y="1143"/>
                    </a:lnTo>
                    <a:lnTo>
                      <a:pt x="7" y="987"/>
                    </a:lnTo>
                    <a:lnTo>
                      <a:pt x="21" y="816"/>
                    </a:lnTo>
                    <a:lnTo>
                      <a:pt x="63" y="631"/>
                    </a:lnTo>
                    <a:lnTo>
                      <a:pt x="133" y="445"/>
                    </a:lnTo>
                    <a:lnTo>
                      <a:pt x="203" y="311"/>
                    </a:lnTo>
                    <a:lnTo>
                      <a:pt x="272" y="200"/>
                    </a:lnTo>
                    <a:lnTo>
                      <a:pt x="342" y="111"/>
                    </a:lnTo>
                    <a:lnTo>
                      <a:pt x="405" y="52"/>
                    </a:lnTo>
                    <a:lnTo>
                      <a:pt x="454" y="1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77"/>
              <p:cNvSpPr>
                <a:spLocks/>
              </p:cNvSpPr>
              <p:nvPr/>
            </p:nvSpPr>
            <p:spPr bwMode="auto">
              <a:xfrm>
                <a:off x="16001" y="16048"/>
                <a:ext cx="992" cy="1463"/>
              </a:xfrm>
              <a:custGeom>
                <a:avLst/>
                <a:gdLst/>
                <a:ahLst/>
                <a:cxnLst>
                  <a:cxn ang="0">
                    <a:pos x="356" y="15"/>
                  </a:cxn>
                  <a:cxn ang="0">
                    <a:pos x="447" y="112"/>
                  </a:cxn>
                  <a:cxn ang="0">
                    <a:pos x="461" y="216"/>
                  </a:cxn>
                  <a:cxn ang="0">
                    <a:pos x="440" y="290"/>
                  </a:cxn>
                  <a:cxn ang="0">
                    <a:pos x="370" y="491"/>
                  </a:cxn>
                  <a:cxn ang="0">
                    <a:pos x="314" y="713"/>
                  </a:cxn>
                  <a:cxn ang="0">
                    <a:pos x="307" y="847"/>
                  </a:cxn>
                  <a:cxn ang="0">
                    <a:pos x="342" y="936"/>
                  </a:cxn>
                  <a:cxn ang="0">
                    <a:pos x="440" y="981"/>
                  </a:cxn>
                  <a:cxn ang="0">
                    <a:pos x="587" y="921"/>
                  </a:cxn>
                  <a:cxn ang="0">
                    <a:pos x="671" y="825"/>
                  </a:cxn>
                  <a:cxn ang="0">
                    <a:pos x="783" y="379"/>
                  </a:cxn>
                  <a:cxn ang="0">
                    <a:pos x="832" y="142"/>
                  </a:cxn>
                  <a:cxn ang="0">
                    <a:pos x="853" y="67"/>
                  </a:cxn>
                  <a:cxn ang="0">
                    <a:pos x="909" y="23"/>
                  </a:cxn>
                  <a:cxn ang="0">
                    <a:pos x="964" y="30"/>
                  </a:cxn>
                  <a:cxn ang="0">
                    <a:pos x="992" y="112"/>
                  </a:cxn>
                  <a:cxn ang="0">
                    <a:pos x="790" y="996"/>
                  </a:cxn>
                  <a:cxn ang="0">
                    <a:pos x="650" y="1270"/>
                  </a:cxn>
                  <a:cxn ang="0">
                    <a:pos x="419" y="1441"/>
                  </a:cxn>
                  <a:cxn ang="0">
                    <a:pos x="196" y="1449"/>
                  </a:cxn>
                  <a:cxn ang="0">
                    <a:pos x="70" y="1345"/>
                  </a:cxn>
                  <a:cxn ang="0">
                    <a:pos x="70" y="1196"/>
                  </a:cxn>
                  <a:cxn ang="0">
                    <a:pos x="133" y="1122"/>
                  </a:cxn>
                  <a:cxn ang="0">
                    <a:pos x="196" y="1114"/>
                  </a:cxn>
                  <a:cxn ang="0">
                    <a:pos x="244" y="1151"/>
                  </a:cxn>
                  <a:cxn ang="0">
                    <a:pos x="251" y="1196"/>
                  </a:cxn>
                  <a:cxn ang="0">
                    <a:pos x="224" y="1278"/>
                  </a:cxn>
                  <a:cxn ang="0">
                    <a:pos x="168" y="1322"/>
                  </a:cxn>
                  <a:cxn ang="0">
                    <a:pos x="154" y="1374"/>
                  </a:cxn>
                  <a:cxn ang="0">
                    <a:pos x="244" y="1419"/>
                  </a:cxn>
                  <a:cxn ang="0">
                    <a:pos x="370" y="1397"/>
                  </a:cxn>
                  <a:cxn ang="0">
                    <a:pos x="517" y="1278"/>
                  </a:cxn>
                  <a:cxn ang="0">
                    <a:pos x="629" y="1048"/>
                  </a:cxn>
                  <a:cxn ang="0">
                    <a:pos x="594" y="988"/>
                  </a:cxn>
                  <a:cxn ang="0">
                    <a:pos x="440" y="1033"/>
                  </a:cxn>
                  <a:cxn ang="0">
                    <a:pos x="314" y="1010"/>
                  </a:cxn>
                  <a:cxn ang="0">
                    <a:pos x="217" y="921"/>
                  </a:cxn>
                  <a:cxn ang="0">
                    <a:pos x="175" y="765"/>
                  </a:cxn>
                  <a:cxn ang="0">
                    <a:pos x="196" y="617"/>
                  </a:cxn>
                  <a:cxn ang="0">
                    <a:pos x="258" y="416"/>
                  </a:cxn>
                  <a:cxn ang="0">
                    <a:pos x="321" y="208"/>
                  </a:cxn>
                  <a:cxn ang="0">
                    <a:pos x="335" y="90"/>
                  </a:cxn>
                  <a:cxn ang="0">
                    <a:pos x="307" y="52"/>
                  </a:cxn>
                  <a:cxn ang="0">
                    <a:pos x="279" y="45"/>
                  </a:cxn>
                  <a:cxn ang="0">
                    <a:pos x="189" y="82"/>
                  </a:cxn>
                  <a:cxn ang="0">
                    <a:pos x="98" y="216"/>
                  </a:cxn>
                  <a:cxn ang="0">
                    <a:pos x="35" y="372"/>
                  </a:cxn>
                  <a:cxn ang="0">
                    <a:pos x="0" y="357"/>
                  </a:cxn>
                  <a:cxn ang="0">
                    <a:pos x="7" y="327"/>
                  </a:cxn>
                  <a:cxn ang="0">
                    <a:pos x="49" y="208"/>
                  </a:cxn>
                  <a:cxn ang="0">
                    <a:pos x="140" y="67"/>
                  </a:cxn>
                  <a:cxn ang="0">
                    <a:pos x="286" y="0"/>
                  </a:cxn>
                </a:cxnLst>
                <a:rect l="0" t="0" r="r" b="b"/>
                <a:pathLst>
                  <a:path w="992" h="1463">
                    <a:moveTo>
                      <a:pt x="286" y="0"/>
                    </a:moveTo>
                    <a:lnTo>
                      <a:pt x="356" y="15"/>
                    </a:lnTo>
                    <a:lnTo>
                      <a:pt x="412" y="52"/>
                    </a:lnTo>
                    <a:lnTo>
                      <a:pt x="447" y="112"/>
                    </a:lnTo>
                    <a:lnTo>
                      <a:pt x="461" y="186"/>
                    </a:lnTo>
                    <a:lnTo>
                      <a:pt x="461" y="216"/>
                    </a:lnTo>
                    <a:lnTo>
                      <a:pt x="454" y="246"/>
                    </a:lnTo>
                    <a:lnTo>
                      <a:pt x="440" y="290"/>
                    </a:lnTo>
                    <a:lnTo>
                      <a:pt x="419" y="349"/>
                    </a:lnTo>
                    <a:lnTo>
                      <a:pt x="370" y="491"/>
                    </a:lnTo>
                    <a:lnTo>
                      <a:pt x="335" y="609"/>
                    </a:lnTo>
                    <a:lnTo>
                      <a:pt x="314" y="713"/>
                    </a:lnTo>
                    <a:lnTo>
                      <a:pt x="307" y="795"/>
                    </a:lnTo>
                    <a:lnTo>
                      <a:pt x="307" y="847"/>
                    </a:lnTo>
                    <a:lnTo>
                      <a:pt x="321" y="899"/>
                    </a:lnTo>
                    <a:lnTo>
                      <a:pt x="342" y="936"/>
                    </a:lnTo>
                    <a:lnTo>
                      <a:pt x="384" y="966"/>
                    </a:lnTo>
                    <a:lnTo>
                      <a:pt x="440" y="981"/>
                    </a:lnTo>
                    <a:lnTo>
                      <a:pt x="524" y="966"/>
                    </a:lnTo>
                    <a:lnTo>
                      <a:pt x="587" y="921"/>
                    </a:lnTo>
                    <a:lnTo>
                      <a:pt x="636" y="869"/>
                    </a:lnTo>
                    <a:lnTo>
                      <a:pt x="671" y="825"/>
                    </a:lnTo>
                    <a:lnTo>
                      <a:pt x="685" y="788"/>
                    </a:lnTo>
                    <a:lnTo>
                      <a:pt x="783" y="379"/>
                    </a:lnTo>
                    <a:lnTo>
                      <a:pt x="825" y="194"/>
                    </a:lnTo>
                    <a:lnTo>
                      <a:pt x="832" y="142"/>
                    </a:lnTo>
                    <a:lnTo>
                      <a:pt x="846" y="97"/>
                    </a:lnTo>
                    <a:lnTo>
                      <a:pt x="853" y="67"/>
                    </a:lnTo>
                    <a:lnTo>
                      <a:pt x="888" y="30"/>
                    </a:lnTo>
                    <a:lnTo>
                      <a:pt x="909" y="23"/>
                    </a:lnTo>
                    <a:lnTo>
                      <a:pt x="950" y="23"/>
                    </a:lnTo>
                    <a:lnTo>
                      <a:pt x="964" y="30"/>
                    </a:lnTo>
                    <a:lnTo>
                      <a:pt x="992" y="60"/>
                    </a:lnTo>
                    <a:lnTo>
                      <a:pt x="992" y="112"/>
                    </a:lnTo>
                    <a:lnTo>
                      <a:pt x="985" y="134"/>
                    </a:lnTo>
                    <a:lnTo>
                      <a:pt x="790" y="996"/>
                    </a:lnTo>
                    <a:lnTo>
                      <a:pt x="734" y="1144"/>
                    </a:lnTo>
                    <a:lnTo>
                      <a:pt x="650" y="1270"/>
                    </a:lnTo>
                    <a:lnTo>
                      <a:pt x="545" y="1374"/>
                    </a:lnTo>
                    <a:lnTo>
                      <a:pt x="419" y="1441"/>
                    </a:lnTo>
                    <a:lnTo>
                      <a:pt x="286" y="1463"/>
                    </a:lnTo>
                    <a:lnTo>
                      <a:pt x="196" y="1449"/>
                    </a:lnTo>
                    <a:lnTo>
                      <a:pt x="119" y="1404"/>
                    </a:lnTo>
                    <a:lnTo>
                      <a:pt x="70" y="1345"/>
                    </a:lnTo>
                    <a:lnTo>
                      <a:pt x="56" y="1263"/>
                    </a:lnTo>
                    <a:lnTo>
                      <a:pt x="70" y="1196"/>
                    </a:lnTo>
                    <a:lnTo>
                      <a:pt x="98" y="1144"/>
                    </a:lnTo>
                    <a:lnTo>
                      <a:pt x="133" y="1122"/>
                    </a:lnTo>
                    <a:lnTo>
                      <a:pt x="175" y="1114"/>
                    </a:lnTo>
                    <a:lnTo>
                      <a:pt x="196" y="1114"/>
                    </a:lnTo>
                    <a:lnTo>
                      <a:pt x="224" y="1129"/>
                    </a:lnTo>
                    <a:lnTo>
                      <a:pt x="244" y="1151"/>
                    </a:lnTo>
                    <a:lnTo>
                      <a:pt x="251" y="1174"/>
                    </a:lnTo>
                    <a:lnTo>
                      <a:pt x="251" y="1196"/>
                    </a:lnTo>
                    <a:lnTo>
                      <a:pt x="237" y="1255"/>
                    </a:lnTo>
                    <a:lnTo>
                      <a:pt x="224" y="1278"/>
                    </a:lnTo>
                    <a:lnTo>
                      <a:pt x="210" y="1293"/>
                    </a:lnTo>
                    <a:lnTo>
                      <a:pt x="168" y="1322"/>
                    </a:lnTo>
                    <a:lnTo>
                      <a:pt x="119" y="1322"/>
                    </a:lnTo>
                    <a:lnTo>
                      <a:pt x="154" y="1374"/>
                    </a:lnTo>
                    <a:lnTo>
                      <a:pt x="203" y="1404"/>
                    </a:lnTo>
                    <a:lnTo>
                      <a:pt x="244" y="1419"/>
                    </a:lnTo>
                    <a:lnTo>
                      <a:pt x="279" y="1419"/>
                    </a:lnTo>
                    <a:lnTo>
                      <a:pt x="370" y="1397"/>
                    </a:lnTo>
                    <a:lnTo>
                      <a:pt x="454" y="1345"/>
                    </a:lnTo>
                    <a:lnTo>
                      <a:pt x="517" y="1278"/>
                    </a:lnTo>
                    <a:lnTo>
                      <a:pt x="587" y="1159"/>
                    </a:lnTo>
                    <a:lnTo>
                      <a:pt x="629" y="1048"/>
                    </a:lnTo>
                    <a:lnTo>
                      <a:pt x="657" y="929"/>
                    </a:lnTo>
                    <a:lnTo>
                      <a:pt x="594" y="988"/>
                    </a:lnTo>
                    <a:lnTo>
                      <a:pt x="517" y="1018"/>
                    </a:lnTo>
                    <a:lnTo>
                      <a:pt x="440" y="1033"/>
                    </a:lnTo>
                    <a:lnTo>
                      <a:pt x="377" y="1025"/>
                    </a:lnTo>
                    <a:lnTo>
                      <a:pt x="314" y="1010"/>
                    </a:lnTo>
                    <a:lnTo>
                      <a:pt x="258" y="973"/>
                    </a:lnTo>
                    <a:lnTo>
                      <a:pt x="217" y="921"/>
                    </a:lnTo>
                    <a:lnTo>
                      <a:pt x="182" y="854"/>
                    </a:lnTo>
                    <a:lnTo>
                      <a:pt x="175" y="765"/>
                    </a:lnTo>
                    <a:lnTo>
                      <a:pt x="182" y="699"/>
                    </a:lnTo>
                    <a:lnTo>
                      <a:pt x="196" y="617"/>
                    </a:lnTo>
                    <a:lnTo>
                      <a:pt x="217" y="528"/>
                    </a:lnTo>
                    <a:lnTo>
                      <a:pt x="258" y="416"/>
                    </a:lnTo>
                    <a:lnTo>
                      <a:pt x="300" y="283"/>
                    </a:lnTo>
                    <a:lnTo>
                      <a:pt x="321" y="208"/>
                    </a:lnTo>
                    <a:lnTo>
                      <a:pt x="335" y="119"/>
                    </a:lnTo>
                    <a:lnTo>
                      <a:pt x="335" y="90"/>
                    </a:lnTo>
                    <a:lnTo>
                      <a:pt x="328" y="75"/>
                    </a:lnTo>
                    <a:lnTo>
                      <a:pt x="307" y="52"/>
                    </a:lnTo>
                    <a:lnTo>
                      <a:pt x="293" y="45"/>
                    </a:lnTo>
                    <a:lnTo>
                      <a:pt x="279" y="45"/>
                    </a:lnTo>
                    <a:lnTo>
                      <a:pt x="237" y="52"/>
                    </a:lnTo>
                    <a:lnTo>
                      <a:pt x="189" y="82"/>
                    </a:lnTo>
                    <a:lnTo>
                      <a:pt x="140" y="134"/>
                    </a:lnTo>
                    <a:lnTo>
                      <a:pt x="98" y="216"/>
                    </a:lnTo>
                    <a:lnTo>
                      <a:pt x="56" y="349"/>
                    </a:lnTo>
                    <a:lnTo>
                      <a:pt x="35" y="372"/>
                    </a:lnTo>
                    <a:lnTo>
                      <a:pt x="14" y="372"/>
                    </a:lnTo>
                    <a:lnTo>
                      <a:pt x="0" y="357"/>
                    </a:lnTo>
                    <a:lnTo>
                      <a:pt x="0" y="349"/>
                    </a:lnTo>
                    <a:lnTo>
                      <a:pt x="7" y="327"/>
                    </a:lnTo>
                    <a:lnTo>
                      <a:pt x="21" y="275"/>
                    </a:lnTo>
                    <a:lnTo>
                      <a:pt x="49" y="208"/>
                    </a:lnTo>
                    <a:lnTo>
                      <a:pt x="91" y="134"/>
                    </a:lnTo>
                    <a:lnTo>
                      <a:pt x="140" y="67"/>
                    </a:lnTo>
                    <a:lnTo>
                      <a:pt x="210" y="1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278"/>
              <p:cNvSpPr>
                <a:spLocks noEditPoints="1"/>
              </p:cNvSpPr>
              <p:nvPr/>
            </p:nvSpPr>
            <p:spPr bwMode="auto">
              <a:xfrm>
                <a:off x="17105" y="16219"/>
                <a:ext cx="441" cy="1070"/>
              </a:xfrm>
              <a:custGeom>
                <a:avLst/>
                <a:gdLst/>
                <a:ahLst/>
                <a:cxnLst>
                  <a:cxn ang="0">
                    <a:pos x="287" y="364"/>
                  </a:cxn>
                  <a:cxn ang="0">
                    <a:pos x="357" y="483"/>
                  </a:cxn>
                  <a:cxn ang="0">
                    <a:pos x="350" y="535"/>
                  </a:cxn>
                  <a:cxn ang="0">
                    <a:pos x="322" y="602"/>
                  </a:cxn>
                  <a:cxn ang="0">
                    <a:pos x="287" y="698"/>
                  </a:cxn>
                  <a:cxn ang="0">
                    <a:pos x="245" y="795"/>
                  </a:cxn>
                  <a:cxn ang="0">
                    <a:pos x="217" y="891"/>
                  </a:cxn>
                  <a:cxn ang="0">
                    <a:pos x="196" y="936"/>
                  </a:cxn>
                  <a:cxn ang="0">
                    <a:pos x="210" y="1018"/>
                  </a:cxn>
                  <a:cxn ang="0">
                    <a:pos x="231" y="1025"/>
                  </a:cxn>
                  <a:cxn ang="0">
                    <a:pos x="322" y="973"/>
                  </a:cxn>
                  <a:cxn ang="0">
                    <a:pos x="392" y="832"/>
                  </a:cxn>
                  <a:cxn ang="0">
                    <a:pos x="399" y="810"/>
                  </a:cxn>
                  <a:cxn ang="0">
                    <a:pos x="427" y="802"/>
                  </a:cxn>
                  <a:cxn ang="0">
                    <a:pos x="441" y="825"/>
                  </a:cxn>
                  <a:cxn ang="0">
                    <a:pos x="420" y="899"/>
                  </a:cxn>
                  <a:cxn ang="0">
                    <a:pos x="343" y="1010"/>
                  </a:cxn>
                  <a:cxn ang="0">
                    <a:pos x="224" y="1070"/>
                  </a:cxn>
                  <a:cxn ang="0">
                    <a:pos x="98" y="1003"/>
                  </a:cxn>
                  <a:cxn ang="0">
                    <a:pos x="77" y="914"/>
                  </a:cxn>
                  <a:cxn ang="0">
                    <a:pos x="84" y="884"/>
                  </a:cxn>
                  <a:cxn ang="0">
                    <a:pos x="203" y="617"/>
                  </a:cxn>
                  <a:cxn ang="0">
                    <a:pos x="245" y="513"/>
                  </a:cxn>
                  <a:cxn ang="0">
                    <a:pos x="252" y="431"/>
                  </a:cxn>
                  <a:cxn ang="0">
                    <a:pos x="231" y="401"/>
                  </a:cxn>
                  <a:cxn ang="0">
                    <a:pos x="175" y="416"/>
                  </a:cxn>
                  <a:cxn ang="0">
                    <a:pos x="91" y="505"/>
                  </a:cxn>
                  <a:cxn ang="0">
                    <a:pos x="49" y="602"/>
                  </a:cxn>
                  <a:cxn ang="0">
                    <a:pos x="42" y="617"/>
                  </a:cxn>
                  <a:cxn ang="0">
                    <a:pos x="0" y="602"/>
                  </a:cxn>
                  <a:cxn ang="0">
                    <a:pos x="7" y="565"/>
                  </a:cxn>
                  <a:cxn ang="0">
                    <a:pos x="56" y="461"/>
                  </a:cxn>
                  <a:cxn ang="0">
                    <a:pos x="147" y="364"/>
                  </a:cxn>
                  <a:cxn ang="0">
                    <a:pos x="336" y="0"/>
                  </a:cxn>
                  <a:cxn ang="0">
                    <a:pos x="392" y="30"/>
                  </a:cxn>
                  <a:cxn ang="0">
                    <a:pos x="399" y="60"/>
                  </a:cxn>
                  <a:cxn ang="0">
                    <a:pos x="385" y="112"/>
                  </a:cxn>
                  <a:cxn ang="0">
                    <a:pos x="343" y="141"/>
                  </a:cxn>
                  <a:cxn ang="0">
                    <a:pos x="294" y="149"/>
                  </a:cxn>
                  <a:cxn ang="0">
                    <a:pos x="259" y="127"/>
                  </a:cxn>
                  <a:cxn ang="0">
                    <a:pos x="252" y="89"/>
                  </a:cxn>
                  <a:cxn ang="0">
                    <a:pos x="266" y="37"/>
                  </a:cxn>
                  <a:cxn ang="0">
                    <a:pos x="308" y="8"/>
                  </a:cxn>
                </a:cxnLst>
                <a:rect l="0" t="0" r="r" b="b"/>
                <a:pathLst>
                  <a:path w="441" h="1070">
                    <a:moveTo>
                      <a:pt x="217" y="349"/>
                    </a:moveTo>
                    <a:lnTo>
                      <a:pt x="287" y="364"/>
                    </a:lnTo>
                    <a:lnTo>
                      <a:pt x="336" y="416"/>
                    </a:lnTo>
                    <a:lnTo>
                      <a:pt x="357" y="483"/>
                    </a:lnTo>
                    <a:lnTo>
                      <a:pt x="357" y="520"/>
                    </a:lnTo>
                    <a:lnTo>
                      <a:pt x="350" y="535"/>
                    </a:lnTo>
                    <a:lnTo>
                      <a:pt x="343" y="557"/>
                    </a:lnTo>
                    <a:lnTo>
                      <a:pt x="322" y="602"/>
                    </a:lnTo>
                    <a:lnTo>
                      <a:pt x="301" y="654"/>
                    </a:lnTo>
                    <a:lnTo>
                      <a:pt x="287" y="698"/>
                    </a:lnTo>
                    <a:lnTo>
                      <a:pt x="273" y="735"/>
                    </a:lnTo>
                    <a:lnTo>
                      <a:pt x="245" y="795"/>
                    </a:lnTo>
                    <a:lnTo>
                      <a:pt x="224" y="862"/>
                    </a:lnTo>
                    <a:lnTo>
                      <a:pt x="217" y="891"/>
                    </a:lnTo>
                    <a:lnTo>
                      <a:pt x="203" y="914"/>
                    </a:lnTo>
                    <a:lnTo>
                      <a:pt x="196" y="936"/>
                    </a:lnTo>
                    <a:lnTo>
                      <a:pt x="196" y="988"/>
                    </a:lnTo>
                    <a:lnTo>
                      <a:pt x="210" y="1018"/>
                    </a:lnTo>
                    <a:lnTo>
                      <a:pt x="217" y="1025"/>
                    </a:lnTo>
                    <a:lnTo>
                      <a:pt x="231" y="1025"/>
                    </a:lnTo>
                    <a:lnTo>
                      <a:pt x="280" y="1010"/>
                    </a:lnTo>
                    <a:lnTo>
                      <a:pt x="322" y="973"/>
                    </a:lnTo>
                    <a:lnTo>
                      <a:pt x="364" y="914"/>
                    </a:lnTo>
                    <a:lnTo>
                      <a:pt x="392" y="832"/>
                    </a:lnTo>
                    <a:lnTo>
                      <a:pt x="399" y="817"/>
                    </a:lnTo>
                    <a:lnTo>
                      <a:pt x="399" y="810"/>
                    </a:lnTo>
                    <a:lnTo>
                      <a:pt x="406" y="802"/>
                    </a:lnTo>
                    <a:lnTo>
                      <a:pt x="427" y="802"/>
                    </a:lnTo>
                    <a:lnTo>
                      <a:pt x="441" y="817"/>
                    </a:lnTo>
                    <a:lnTo>
                      <a:pt x="441" y="825"/>
                    </a:lnTo>
                    <a:lnTo>
                      <a:pt x="434" y="847"/>
                    </a:lnTo>
                    <a:lnTo>
                      <a:pt x="420" y="899"/>
                    </a:lnTo>
                    <a:lnTo>
                      <a:pt x="385" y="958"/>
                    </a:lnTo>
                    <a:lnTo>
                      <a:pt x="343" y="1010"/>
                    </a:lnTo>
                    <a:lnTo>
                      <a:pt x="294" y="1055"/>
                    </a:lnTo>
                    <a:lnTo>
                      <a:pt x="224" y="1070"/>
                    </a:lnTo>
                    <a:lnTo>
                      <a:pt x="147" y="1055"/>
                    </a:lnTo>
                    <a:lnTo>
                      <a:pt x="98" y="1003"/>
                    </a:lnTo>
                    <a:lnTo>
                      <a:pt x="77" y="936"/>
                    </a:lnTo>
                    <a:lnTo>
                      <a:pt x="77" y="914"/>
                    </a:lnTo>
                    <a:lnTo>
                      <a:pt x="84" y="899"/>
                    </a:lnTo>
                    <a:lnTo>
                      <a:pt x="84" y="884"/>
                    </a:lnTo>
                    <a:lnTo>
                      <a:pt x="91" y="869"/>
                    </a:lnTo>
                    <a:lnTo>
                      <a:pt x="203" y="617"/>
                    </a:lnTo>
                    <a:lnTo>
                      <a:pt x="231" y="550"/>
                    </a:lnTo>
                    <a:lnTo>
                      <a:pt x="245" y="513"/>
                    </a:lnTo>
                    <a:lnTo>
                      <a:pt x="252" y="483"/>
                    </a:lnTo>
                    <a:lnTo>
                      <a:pt x="252" y="431"/>
                    </a:lnTo>
                    <a:lnTo>
                      <a:pt x="245" y="416"/>
                    </a:lnTo>
                    <a:lnTo>
                      <a:pt x="231" y="401"/>
                    </a:lnTo>
                    <a:lnTo>
                      <a:pt x="217" y="401"/>
                    </a:lnTo>
                    <a:lnTo>
                      <a:pt x="175" y="416"/>
                    </a:lnTo>
                    <a:lnTo>
                      <a:pt x="133" y="446"/>
                    </a:lnTo>
                    <a:lnTo>
                      <a:pt x="91" y="505"/>
                    </a:lnTo>
                    <a:lnTo>
                      <a:pt x="56" y="594"/>
                    </a:lnTo>
                    <a:lnTo>
                      <a:pt x="49" y="602"/>
                    </a:lnTo>
                    <a:lnTo>
                      <a:pt x="49" y="609"/>
                    </a:lnTo>
                    <a:lnTo>
                      <a:pt x="42" y="617"/>
                    </a:lnTo>
                    <a:lnTo>
                      <a:pt x="14" y="617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7" y="565"/>
                    </a:lnTo>
                    <a:lnTo>
                      <a:pt x="21" y="520"/>
                    </a:lnTo>
                    <a:lnTo>
                      <a:pt x="56" y="461"/>
                    </a:lnTo>
                    <a:lnTo>
                      <a:pt x="98" y="409"/>
                    </a:lnTo>
                    <a:lnTo>
                      <a:pt x="147" y="364"/>
                    </a:lnTo>
                    <a:lnTo>
                      <a:pt x="217" y="349"/>
                    </a:lnTo>
                    <a:close/>
                    <a:moveTo>
                      <a:pt x="336" y="0"/>
                    </a:moveTo>
                    <a:lnTo>
                      <a:pt x="378" y="15"/>
                    </a:lnTo>
                    <a:lnTo>
                      <a:pt x="392" y="30"/>
                    </a:lnTo>
                    <a:lnTo>
                      <a:pt x="399" y="45"/>
                    </a:lnTo>
                    <a:lnTo>
                      <a:pt x="399" y="60"/>
                    </a:lnTo>
                    <a:lnTo>
                      <a:pt x="392" y="89"/>
                    </a:lnTo>
                    <a:lnTo>
                      <a:pt x="385" y="112"/>
                    </a:lnTo>
                    <a:lnTo>
                      <a:pt x="364" y="134"/>
                    </a:lnTo>
                    <a:lnTo>
                      <a:pt x="343" y="141"/>
                    </a:lnTo>
                    <a:lnTo>
                      <a:pt x="315" y="149"/>
                    </a:lnTo>
                    <a:lnTo>
                      <a:pt x="294" y="149"/>
                    </a:lnTo>
                    <a:lnTo>
                      <a:pt x="273" y="134"/>
                    </a:lnTo>
                    <a:lnTo>
                      <a:pt x="259" y="127"/>
                    </a:lnTo>
                    <a:lnTo>
                      <a:pt x="252" y="104"/>
                    </a:lnTo>
                    <a:lnTo>
                      <a:pt x="252" y="89"/>
                    </a:lnTo>
                    <a:lnTo>
                      <a:pt x="259" y="60"/>
                    </a:lnTo>
                    <a:lnTo>
                      <a:pt x="266" y="37"/>
                    </a:lnTo>
                    <a:lnTo>
                      <a:pt x="287" y="15"/>
                    </a:lnTo>
                    <a:lnTo>
                      <a:pt x="308" y="8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279"/>
              <p:cNvSpPr>
                <a:spLocks noEditPoints="1"/>
              </p:cNvSpPr>
              <p:nvPr/>
            </p:nvSpPr>
            <p:spPr bwMode="auto">
              <a:xfrm>
                <a:off x="17664" y="16219"/>
                <a:ext cx="664" cy="1389"/>
              </a:xfrm>
              <a:custGeom>
                <a:avLst/>
                <a:gdLst/>
                <a:ahLst/>
                <a:cxnLst>
                  <a:cxn ang="0">
                    <a:pos x="504" y="372"/>
                  </a:cxn>
                  <a:cxn ang="0">
                    <a:pos x="588" y="453"/>
                  </a:cxn>
                  <a:cxn ang="0">
                    <a:pos x="602" y="542"/>
                  </a:cxn>
                  <a:cxn ang="0">
                    <a:pos x="462" y="1136"/>
                  </a:cxn>
                  <a:cxn ang="0">
                    <a:pos x="378" y="1285"/>
                  </a:cxn>
                  <a:cxn ang="0">
                    <a:pos x="259" y="1367"/>
                  </a:cxn>
                  <a:cxn ang="0">
                    <a:pos x="147" y="1389"/>
                  </a:cxn>
                  <a:cxn ang="0">
                    <a:pos x="21" y="1337"/>
                  </a:cxn>
                  <a:cxn ang="0">
                    <a:pos x="14" y="1226"/>
                  </a:cxn>
                  <a:cxn ang="0">
                    <a:pos x="84" y="1188"/>
                  </a:cxn>
                  <a:cxn ang="0">
                    <a:pos x="119" y="1196"/>
                  </a:cxn>
                  <a:cxn ang="0">
                    <a:pos x="140" y="1226"/>
                  </a:cxn>
                  <a:cxn ang="0">
                    <a:pos x="133" y="1278"/>
                  </a:cxn>
                  <a:cxn ang="0">
                    <a:pos x="112" y="1315"/>
                  </a:cxn>
                  <a:cxn ang="0">
                    <a:pos x="112" y="1337"/>
                  </a:cxn>
                  <a:cxn ang="0">
                    <a:pos x="210" y="1322"/>
                  </a:cxn>
                  <a:cxn ang="0">
                    <a:pos x="315" y="1218"/>
                  </a:cxn>
                  <a:cxn ang="0">
                    <a:pos x="476" y="535"/>
                  </a:cxn>
                  <a:cxn ang="0">
                    <a:pos x="483" y="461"/>
                  </a:cxn>
                  <a:cxn ang="0">
                    <a:pos x="469" y="424"/>
                  </a:cxn>
                  <a:cxn ang="0">
                    <a:pos x="434" y="409"/>
                  </a:cxn>
                  <a:cxn ang="0">
                    <a:pos x="315" y="468"/>
                  </a:cxn>
                  <a:cxn ang="0">
                    <a:pos x="224" y="617"/>
                  </a:cxn>
                  <a:cxn ang="0">
                    <a:pos x="217" y="631"/>
                  </a:cxn>
                  <a:cxn ang="0">
                    <a:pos x="175" y="617"/>
                  </a:cxn>
                  <a:cxn ang="0">
                    <a:pos x="182" y="587"/>
                  </a:cxn>
                  <a:cxn ang="0">
                    <a:pos x="245" y="476"/>
                  </a:cxn>
                  <a:cxn ang="0">
                    <a:pos x="364" y="379"/>
                  </a:cxn>
                  <a:cxn ang="0">
                    <a:pos x="602" y="0"/>
                  </a:cxn>
                  <a:cxn ang="0">
                    <a:pos x="643" y="15"/>
                  </a:cxn>
                  <a:cxn ang="0">
                    <a:pos x="664" y="45"/>
                  </a:cxn>
                  <a:cxn ang="0">
                    <a:pos x="657" y="89"/>
                  </a:cxn>
                  <a:cxn ang="0">
                    <a:pos x="629" y="134"/>
                  </a:cxn>
                  <a:cxn ang="0">
                    <a:pos x="581" y="149"/>
                  </a:cxn>
                  <a:cxn ang="0">
                    <a:pos x="525" y="119"/>
                  </a:cxn>
                  <a:cxn ang="0">
                    <a:pos x="518" y="89"/>
                  </a:cxn>
                  <a:cxn ang="0">
                    <a:pos x="532" y="37"/>
                  </a:cxn>
                  <a:cxn ang="0">
                    <a:pos x="574" y="8"/>
                  </a:cxn>
                </a:cxnLst>
                <a:rect l="0" t="0" r="r" b="b"/>
                <a:pathLst>
                  <a:path w="664" h="1389">
                    <a:moveTo>
                      <a:pt x="441" y="364"/>
                    </a:moveTo>
                    <a:lnTo>
                      <a:pt x="504" y="372"/>
                    </a:lnTo>
                    <a:lnTo>
                      <a:pt x="553" y="409"/>
                    </a:lnTo>
                    <a:lnTo>
                      <a:pt x="588" y="453"/>
                    </a:lnTo>
                    <a:lnTo>
                      <a:pt x="602" y="513"/>
                    </a:lnTo>
                    <a:lnTo>
                      <a:pt x="602" y="542"/>
                    </a:lnTo>
                    <a:lnTo>
                      <a:pt x="595" y="565"/>
                    </a:lnTo>
                    <a:lnTo>
                      <a:pt x="462" y="1136"/>
                    </a:lnTo>
                    <a:lnTo>
                      <a:pt x="427" y="1226"/>
                    </a:lnTo>
                    <a:lnTo>
                      <a:pt x="378" y="1285"/>
                    </a:lnTo>
                    <a:lnTo>
                      <a:pt x="322" y="1337"/>
                    </a:lnTo>
                    <a:lnTo>
                      <a:pt x="259" y="1367"/>
                    </a:lnTo>
                    <a:lnTo>
                      <a:pt x="196" y="1381"/>
                    </a:lnTo>
                    <a:lnTo>
                      <a:pt x="147" y="1389"/>
                    </a:lnTo>
                    <a:lnTo>
                      <a:pt x="70" y="1374"/>
                    </a:lnTo>
                    <a:lnTo>
                      <a:pt x="21" y="1337"/>
                    </a:lnTo>
                    <a:lnTo>
                      <a:pt x="0" y="1285"/>
                    </a:lnTo>
                    <a:lnTo>
                      <a:pt x="14" y="1226"/>
                    </a:lnTo>
                    <a:lnTo>
                      <a:pt x="56" y="1196"/>
                    </a:lnTo>
                    <a:lnTo>
                      <a:pt x="84" y="1188"/>
                    </a:lnTo>
                    <a:lnTo>
                      <a:pt x="98" y="1188"/>
                    </a:lnTo>
                    <a:lnTo>
                      <a:pt x="119" y="1196"/>
                    </a:lnTo>
                    <a:lnTo>
                      <a:pt x="126" y="1211"/>
                    </a:lnTo>
                    <a:lnTo>
                      <a:pt x="140" y="1226"/>
                    </a:lnTo>
                    <a:lnTo>
                      <a:pt x="140" y="1263"/>
                    </a:lnTo>
                    <a:lnTo>
                      <a:pt x="133" y="1278"/>
                    </a:lnTo>
                    <a:lnTo>
                      <a:pt x="126" y="1300"/>
                    </a:lnTo>
                    <a:lnTo>
                      <a:pt x="112" y="1315"/>
                    </a:lnTo>
                    <a:lnTo>
                      <a:pt x="91" y="1330"/>
                    </a:lnTo>
                    <a:lnTo>
                      <a:pt x="112" y="1337"/>
                    </a:lnTo>
                    <a:lnTo>
                      <a:pt x="147" y="1337"/>
                    </a:lnTo>
                    <a:lnTo>
                      <a:pt x="210" y="1322"/>
                    </a:lnTo>
                    <a:lnTo>
                      <a:pt x="266" y="1278"/>
                    </a:lnTo>
                    <a:lnTo>
                      <a:pt x="315" y="1218"/>
                    </a:lnTo>
                    <a:lnTo>
                      <a:pt x="343" y="1136"/>
                    </a:lnTo>
                    <a:lnTo>
                      <a:pt x="476" y="535"/>
                    </a:lnTo>
                    <a:lnTo>
                      <a:pt x="483" y="520"/>
                    </a:lnTo>
                    <a:lnTo>
                      <a:pt x="483" y="461"/>
                    </a:lnTo>
                    <a:lnTo>
                      <a:pt x="476" y="438"/>
                    </a:lnTo>
                    <a:lnTo>
                      <a:pt x="469" y="424"/>
                    </a:lnTo>
                    <a:lnTo>
                      <a:pt x="455" y="409"/>
                    </a:lnTo>
                    <a:lnTo>
                      <a:pt x="434" y="409"/>
                    </a:lnTo>
                    <a:lnTo>
                      <a:pt x="371" y="424"/>
                    </a:lnTo>
                    <a:lnTo>
                      <a:pt x="315" y="468"/>
                    </a:lnTo>
                    <a:lnTo>
                      <a:pt x="266" y="528"/>
                    </a:lnTo>
                    <a:lnTo>
                      <a:pt x="224" y="617"/>
                    </a:lnTo>
                    <a:lnTo>
                      <a:pt x="224" y="624"/>
                    </a:lnTo>
                    <a:lnTo>
                      <a:pt x="217" y="631"/>
                    </a:lnTo>
                    <a:lnTo>
                      <a:pt x="189" y="631"/>
                    </a:lnTo>
                    <a:lnTo>
                      <a:pt x="175" y="617"/>
                    </a:lnTo>
                    <a:lnTo>
                      <a:pt x="175" y="609"/>
                    </a:lnTo>
                    <a:lnTo>
                      <a:pt x="182" y="587"/>
                    </a:lnTo>
                    <a:lnTo>
                      <a:pt x="210" y="535"/>
                    </a:lnTo>
                    <a:lnTo>
                      <a:pt x="245" y="476"/>
                    </a:lnTo>
                    <a:lnTo>
                      <a:pt x="294" y="424"/>
                    </a:lnTo>
                    <a:lnTo>
                      <a:pt x="364" y="379"/>
                    </a:lnTo>
                    <a:lnTo>
                      <a:pt x="441" y="364"/>
                    </a:lnTo>
                    <a:close/>
                    <a:moveTo>
                      <a:pt x="602" y="0"/>
                    </a:moveTo>
                    <a:lnTo>
                      <a:pt x="622" y="0"/>
                    </a:lnTo>
                    <a:lnTo>
                      <a:pt x="643" y="15"/>
                    </a:lnTo>
                    <a:lnTo>
                      <a:pt x="657" y="23"/>
                    </a:lnTo>
                    <a:lnTo>
                      <a:pt x="664" y="45"/>
                    </a:lnTo>
                    <a:lnTo>
                      <a:pt x="664" y="60"/>
                    </a:lnTo>
                    <a:lnTo>
                      <a:pt x="657" y="89"/>
                    </a:lnTo>
                    <a:lnTo>
                      <a:pt x="650" y="112"/>
                    </a:lnTo>
                    <a:lnTo>
                      <a:pt x="629" y="134"/>
                    </a:lnTo>
                    <a:lnTo>
                      <a:pt x="609" y="141"/>
                    </a:lnTo>
                    <a:lnTo>
                      <a:pt x="581" y="149"/>
                    </a:lnTo>
                    <a:lnTo>
                      <a:pt x="539" y="134"/>
                    </a:lnTo>
                    <a:lnTo>
                      <a:pt x="525" y="119"/>
                    </a:lnTo>
                    <a:lnTo>
                      <a:pt x="518" y="104"/>
                    </a:lnTo>
                    <a:lnTo>
                      <a:pt x="518" y="89"/>
                    </a:lnTo>
                    <a:lnTo>
                      <a:pt x="525" y="60"/>
                    </a:lnTo>
                    <a:lnTo>
                      <a:pt x="532" y="37"/>
                    </a:lnTo>
                    <a:lnTo>
                      <a:pt x="553" y="15"/>
                    </a:lnTo>
                    <a:lnTo>
                      <a:pt x="574" y="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80"/>
              <p:cNvSpPr>
                <a:spLocks noEditPoints="1"/>
              </p:cNvSpPr>
              <p:nvPr/>
            </p:nvSpPr>
            <p:spPr bwMode="auto">
              <a:xfrm>
                <a:off x="19293" y="16212"/>
                <a:ext cx="1426" cy="535"/>
              </a:xfrm>
              <a:custGeom>
                <a:avLst/>
                <a:gdLst/>
                <a:ahLst/>
                <a:cxnLst>
                  <a:cxn ang="0">
                    <a:pos x="42" y="445"/>
                  </a:cxn>
                  <a:cxn ang="0">
                    <a:pos x="1398" y="445"/>
                  </a:cxn>
                  <a:cxn ang="0">
                    <a:pos x="1405" y="453"/>
                  </a:cxn>
                  <a:cxn ang="0">
                    <a:pos x="1419" y="460"/>
                  </a:cxn>
                  <a:cxn ang="0">
                    <a:pos x="1426" y="475"/>
                  </a:cxn>
                  <a:cxn ang="0">
                    <a:pos x="1426" y="505"/>
                  </a:cxn>
                  <a:cxn ang="0">
                    <a:pos x="1419" y="520"/>
                  </a:cxn>
                  <a:cxn ang="0">
                    <a:pos x="1405" y="527"/>
                  </a:cxn>
                  <a:cxn ang="0">
                    <a:pos x="1398" y="535"/>
                  </a:cxn>
                  <a:cxn ang="0">
                    <a:pos x="35" y="535"/>
                  </a:cxn>
                  <a:cxn ang="0">
                    <a:pos x="28" y="527"/>
                  </a:cxn>
                  <a:cxn ang="0">
                    <a:pos x="14" y="520"/>
                  </a:cxn>
                  <a:cxn ang="0">
                    <a:pos x="7" y="505"/>
                  </a:cxn>
                  <a:cxn ang="0">
                    <a:pos x="7" y="468"/>
                  </a:cxn>
                  <a:cxn ang="0">
                    <a:pos x="14" y="460"/>
                  </a:cxn>
                  <a:cxn ang="0">
                    <a:pos x="42" y="445"/>
                  </a:cxn>
                  <a:cxn ang="0">
                    <a:pos x="28" y="0"/>
                  </a:cxn>
                  <a:cxn ang="0">
                    <a:pos x="1398" y="0"/>
                  </a:cxn>
                  <a:cxn ang="0">
                    <a:pos x="1405" y="7"/>
                  </a:cxn>
                  <a:cxn ang="0">
                    <a:pos x="1419" y="15"/>
                  </a:cxn>
                  <a:cxn ang="0">
                    <a:pos x="1426" y="30"/>
                  </a:cxn>
                  <a:cxn ang="0">
                    <a:pos x="1426" y="67"/>
                  </a:cxn>
                  <a:cxn ang="0">
                    <a:pos x="1419" y="74"/>
                  </a:cxn>
                  <a:cxn ang="0">
                    <a:pos x="1391" y="89"/>
                  </a:cxn>
                  <a:cxn ang="0">
                    <a:pos x="28" y="89"/>
                  </a:cxn>
                  <a:cxn ang="0">
                    <a:pos x="21" y="82"/>
                  </a:cxn>
                  <a:cxn ang="0">
                    <a:pos x="7" y="74"/>
                  </a:cxn>
                  <a:cxn ang="0">
                    <a:pos x="0" y="59"/>
                  </a:cxn>
                  <a:cxn ang="0">
                    <a:pos x="0" y="30"/>
                  </a:cxn>
                  <a:cxn ang="0">
                    <a:pos x="7" y="15"/>
                  </a:cxn>
                  <a:cxn ang="0">
                    <a:pos x="21" y="7"/>
                  </a:cxn>
                  <a:cxn ang="0">
                    <a:pos x="28" y="0"/>
                  </a:cxn>
                </a:cxnLst>
                <a:rect l="0" t="0" r="r" b="b"/>
                <a:pathLst>
                  <a:path w="1426" h="535">
                    <a:moveTo>
                      <a:pt x="42" y="445"/>
                    </a:moveTo>
                    <a:lnTo>
                      <a:pt x="1398" y="445"/>
                    </a:lnTo>
                    <a:lnTo>
                      <a:pt x="1405" y="453"/>
                    </a:lnTo>
                    <a:lnTo>
                      <a:pt x="1419" y="460"/>
                    </a:lnTo>
                    <a:lnTo>
                      <a:pt x="1426" y="475"/>
                    </a:lnTo>
                    <a:lnTo>
                      <a:pt x="1426" y="505"/>
                    </a:lnTo>
                    <a:lnTo>
                      <a:pt x="1419" y="520"/>
                    </a:lnTo>
                    <a:lnTo>
                      <a:pt x="1405" y="527"/>
                    </a:lnTo>
                    <a:lnTo>
                      <a:pt x="1398" y="535"/>
                    </a:lnTo>
                    <a:lnTo>
                      <a:pt x="35" y="535"/>
                    </a:lnTo>
                    <a:lnTo>
                      <a:pt x="28" y="527"/>
                    </a:lnTo>
                    <a:lnTo>
                      <a:pt x="14" y="520"/>
                    </a:lnTo>
                    <a:lnTo>
                      <a:pt x="7" y="505"/>
                    </a:lnTo>
                    <a:lnTo>
                      <a:pt x="7" y="468"/>
                    </a:lnTo>
                    <a:lnTo>
                      <a:pt x="14" y="460"/>
                    </a:lnTo>
                    <a:lnTo>
                      <a:pt x="42" y="445"/>
                    </a:lnTo>
                    <a:close/>
                    <a:moveTo>
                      <a:pt x="28" y="0"/>
                    </a:moveTo>
                    <a:lnTo>
                      <a:pt x="1398" y="0"/>
                    </a:lnTo>
                    <a:lnTo>
                      <a:pt x="1405" y="7"/>
                    </a:lnTo>
                    <a:lnTo>
                      <a:pt x="1419" y="15"/>
                    </a:lnTo>
                    <a:lnTo>
                      <a:pt x="1426" y="30"/>
                    </a:lnTo>
                    <a:lnTo>
                      <a:pt x="1426" y="67"/>
                    </a:lnTo>
                    <a:lnTo>
                      <a:pt x="1419" y="74"/>
                    </a:lnTo>
                    <a:lnTo>
                      <a:pt x="1391" y="89"/>
                    </a:lnTo>
                    <a:lnTo>
                      <a:pt x="28" y="89"/>
                    </a:lnTo>
                    <a:lnTo>
                      <a:pt x="21" y="82"/>
                    </a:lnTo>
                    <a:lnTo>
                      <a:pt x="7" y="74"/>
                    </a:lnTo>
                    <a:lnTo>
                      <a:pt x="0" y="59"/>
                    </a:lnTo>
                    <a:lnTo>
                      <a:pt x="0" y="30"/>
                    </a:lnTo>
                    <a:lnTo>
                      <a:pt x="7" y="15"/>
                    </a:lnTo>
                    <a:lnTo>
                      <a:pt x="21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21523" y="15529"/>
                <a:ext cx="706" cy="1522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412" y="0"/>
                  </a:cxn>
                  <a:cxn ang="0">
                    <a:pos x="440" y="15"/>
                  </a:cxn>
                  <a:cxn ang="0">
                    <a:pos x="440" y="59"/>
                  </a:cxn>
                  <a:cxn ang="0">
                    <a:pos x="433" y="1336"/>
                  </a:cxn>
                  <a:cxn ang="0">
                    <a:pos x="433" y="1381"/>
                  </a:cxn>
                  <a:cxn ang="0">
                    <a:pos x="447" y="1411"/>
                  </a:cxn>
                  <a:cxn ang="0">
                    <a:pos x="482" y="1433"/>
                  </a:cxn>
                  <a:cxn ang="0">
                    <a:pos x="538" y="1448"/>
                  </a:cxn>
                  <a:cxn ang="0">
                    <a:pos x="706" y="1448"/>
                  </a:cxn>
                  <a:cxn ang="0">
                    <a:pos x="706" y="1522"/>
                  </a:cxn>
                  <a:cxn ang="0">
                    <a:pos x="7" y="1522"/>
                  </a:cxn>
                  <a:cxn ang="0">
                    <a:pos x="7" y="1448"/>
                  </a:cxn>
                  <a:cxn ang="0">
                    <a:pos x="77" y="1448"/>
                  </a:cxn>
                  <a:cxn ang="0">
                    <a:pos x="174" y="1440"/>
                  </a:cxn>
                  <a:cxn ang="0">
                    <a:pos x="230" y="1433"/>
                  </a:cxn>
                  <a:cxn ang="0">
                    <a:pos x="265" y="1411"/>
                  </a:cxn>
                  <a:cxn ang="0">
                    <a:pos x="279" y="1381"/>
                  </a:cxn>
                  <a:cxn ang="0">
                    <a:pos x="279" y="156"/>
                  </a:cxn>
                  <a:cxn ang="0">
                    <a:pos x="195" y="193"/>
                  </a:cxn>
                  <a:cxn ang="0">
                    <a:pos x="112" y="208"/>
                  </a:cxn>
                  <a:cxn ang="0">
                    <a:pos x="49" y="215"/>
                  </a:cxn>
                  <a:cxn ang="0">
                    <a:pos x="0" y="215"/>
                  </a:cxn>
                  <a:cxn ang="0">
                    <a:pos x="0" y="148"/>
                  </a:cxn>
                  <a:cxn ang="0">
                    <a:pos x="56" y="148"/>
                  </a:cxn>
                  <a:cxn ang="0">
                    <a:pos x="133" y="141"/>
                  </a:cxn>
                  <a:cxn ang="0">
                    <a:pos x="216" y="118"/>
                  </a:cxn>
                  <a:cxn ang="0">
                    <a:pos x="307" y="74"/>
                  </a:cxn>
                  <a:cxn ang="0">
                    <a:pos x="391" y="0"/>
                  </a:cxn>
                </a:cxnLst>
                <a:rect l="0" t="0" r="r" b="b"/>
                <a:pathLst>
                  <a:path w="706" h="1522">
                    <a:moveTo>
                      <a:pt x="391" y="0"/>
                    </a:moveTo>
                    <a:lnTo>
                      <a:pt x="412" y="0"/>
                    </a:lnTo>
                    <a:lnTo>
                      <a:pt x="440" y="15"/>
                    </a:lnTo>
                    <a:lnTo>
                      <a:pt x="440" y="59"/>
                    </a:lnTo>
                    <a:lnTo>
                      <a:pt x="433" y="1336"/>
                    </a:lnTo>
                    <a:lnTo>
                      <a:pt x="433" y="1381"/>
                    </a:lnTo>
                    <a:lnTo>
                      <a:pt x="447" y="1411"/>
                    </a:lnTo>
                    <a:lnTo>
                      <a:pt x="482" y="1433"/>
                    </a:lnTo>
                    <a:lnTo>
                      <a:pt x="538" y="1448"/>
                    </a:lnTo>
                    <a:lnTo>
                      <a:pt x="706" y="1448"/>
                    </a:lnTo>
                    <a:lnTo>
                      <a:pt x="706" y="1522"/>
                    </a:lnTo>
                    <a:lnTo>
                      <a:pt x="7" y="1522"/>
                    </a:lnTo>
                    <a:lnTo>
                      <a:pt x="7" y="1448"/>
                    </a:lnTo>
                    <a:lnTo>
                      <a:pt x="77" y="1448"/>
                    </a:lnTo>
                    <a:lnTo>
                      <a:pt x="174" y="1440"/>
                    </a:lnTo>
                    <a:lnTo>
                      <a:pt x="230" y="1433"/>
                    </a:lnTo>
                    <a:lnTo>
                      <a:pt x="265" y="1411"/>
                    </a:lnTo>
                    <a:lnTo>
                      <a:pt x="279" y="1381"/>
                    </a:lnTo>
                    <a:lnTo>
                      <a:pt x="279" y="156"/>
                    </a:lnTo>
                    <a:lnTo>
                      <a:pt x="195" y="193"/>
                    </a:lnTo>
                    <a:lnTo>
                      <a:pt x="112" y="208"/>
                    </a:lnTo>
                    <a:lnTo>
                      <a:pt x="49" y="215"/>
                    </a:lnTo>
                    <a:lnTo>
                      <a:pt x="0" y="215"/>
                    </a:lnTo>
                    <a:lnTo>
                      <a:pt x="0" y="148"/>
                    </a:lnTo>
                    <a:lnTo>
                      <a:pt x="56" y="148"/>
                    </a:lnTo>
                    <a:lnTo>
                      <a:pt x="133" y="141"/>
                    </a:lnTo>
                    <a:lnTo>
                      <a:pt x="216" y="118"/>
                    </a:lnTo>
                    <a:lnTo>
                      <a:pt x="307" y="74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22529" y="15336"/>
                <a:ext cx="504" cy="227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0"/>
                  </a:cxn>
                  <a:cxn ang="0">
                    <a:pos x="42" y="14"/>
                  </a:cxn>
                  <a:cxn ang="0">
                    <a:pos x="91" y="52"/>
                  </a:cxn>
                  <a:cxn ang="0">
                    <a:pos x="147" y="111"/>
                  </a:cxn>
                  <a:cxn ang="0">
                    <a:pos x="217" y="193"/>
                  </a:cxn>
                  <a:cxn ang="0">
                    <a:pos x="287" y="304"/>
                  </a:cxn>
                  <a:cxn ang="0">
                    <a:pos x="357" y="430"/>
                  </a:cxn>
                  <a:cxn ang="0">
                    <a:pos x="427" y="623"/>
                  </a:cxn>
                  <a:cxn ang="0">
                    <a:pos x="469" y="816"/>
                  </a:cxn>
                  <a:cxn ang="0">
                    <a:pos x="490" y="995"/>
                  </a:cxn>
                  <a:cxn ang="0">
                    <a:pos x="497" y="1143"/>
                  </a:cxn>
                  <a:cxn ang="0">
                    <a:pos x="504" y="1136"/>
                  </a:cxn>
                  <a:cxn ang="0">
                    <a:pos x="497" y="1292"/>
                  </a:cxn>
                  <a:cxn ang="0">
                    <a:pos x="476" y="1462"/>
                  </a:cxn>
                  <a:cxn ang="0">
                    <a:pos x="441" y="1648"/>
                  </a:cxn>
                  <a:cxn ang="0">
                    <a:pos x="371" y="1834"/>
                  </a:cxn>
                  <a:cxn ang="0">
                    <a:pos x="301" y="1967"/>
                  </a:cxn>
                  <a:cxn ang="0">
                    <a:pos x="231" y="2079"/>
                  </a:cxn>
                  <a:cxn ang="0">
                    <a:pos x="161" y="2168"/>
                  </a:cxn>
                  <a:cxn ang="0">
                    <a:pos x="98" y="2227"/>
                  </a:cxn>
                  <a:cxn ang="0">
                    <a:pos x="49" y="2264"/>
                  </a:cxn>
                  <a:cxn ang="0">
                    <a:pos x="28" y="2279"/>
                  </a:cxn>
                  <a:cxn ang="0">
                    <a:pos x="14" y="2279"/>
                  </a:cxn>
                  <a:cxn ang="0">
                    <a:pos x="7" y="2272"/>
                  </a:cxn>
                  <a:cxn ang="0">
                    <a:pos x="7" y="2250"/>
                  </a:cxn>
                  <a:cxn ang="0">
                    <a:pos x="35" y="2220"/>
                  </a:cxn>
                  <a:cxn ang="0">
                    <a:pos x="154" y="2071"/>
                  </a:cxn>
                  <a:cxn ang="0">
                    <a:pos x="245" y="1901"/>
                  </a:cxn>
                  <a:cxn ang="0">
                    <a:pos x="308" y="1722"/>
                  </a:cxn>
                  <a:cxn ang="0">
                    <a:pos x="350" y="1537"/>
                  </a:cxn>
                  <a:cxn ang="0">
                    <a:pos x="371" y="1344"/>
                  </a:cxn>
                  <a:cxn ang="0">
                    <a:pos x="378" y="1143"/>
                  </a:cxn>
                  <a:cxn ang="0">
                    <a:pos x="371" y="913"/>
                  </a:cxn>
                  <a:cxn ang="0">
                    <a:pos x="336" y="705"/>
                  </a:cxn>
                  <a:cxn ang="0">
                    <a:pos x="287" y="512"/>
                  </a:cxn>
                  <a:cxn ang="0">
                    <a:pos x="224" y="349"/>
                  </a:cxn>
                  <a:cxn ang="0">
                    <a:pos x="140" y="200"/>
                  </a:cxn>
                  <a:cxn ang="0">
                    <a:pos x="42" y="74"/>
                  </a:cxn>
                  <a:cxn ang="0">
                    <a:pos x="0" y="29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504" h="2279">
                    <a:moveTo>
                      <a:pt x="7" y="0"/>
                    </a:moveTo>
                    <a:lnTo>
                      <a:pt x="21" y="0"/>
                    </a:lnTo>
                    <a:lnTo>
                      <a:pt x="42" y="14"/>
                    </a:lnTo>
                    <a:lnTo>
                      <a:pt x="91" y="52"/>
                    </a:lnTo>
                    <a:lnTo>
                      <a:pt x="147" y="111"/>
                    </a:lnTo>
                    <a:lnTo>
                      <a:pt x="217" y="193"/>
                    </a:lnTo>
                    <a:lnTo>
                      <a:pt x="287" y="304"/>
                    </a:lnTo>
                    <a:lnTo>
                      <a:pt x="357" y="430"/>
                    </a:lnTo>
                    <a:lnTo>
                      <a:pt x="427" y="623"/>
                    </a:lnTo>
                    <a:lnTo>
                      <a:pt x="469" y="816"/>
                    </a:lnTo>
                    <a:lnTo>
                      <a:pt x="490" y="995"/>
                    </a:lnTo>
                    <a:lnTo>
                      <a:pt x="497" y="1143"/>
                    </a:lnTo>
                    <a:lnTo>
                      <a:pt x="504" y="1136"/>
                    </a:lnTo>
                    <a:lnTo>
                      <a:pt x="497" y="1292"/>
                    </a:lnTo>
                    <a:lnTo>
                      <a:pt x="476" y="1462"/>
                    </a:lnTo>
                    <a:lnTo>
                      <a:pt x="441" y="1648"/>
                    </a:lnTo>
                    <a:lnTo>
                      <a:pt x="371" y="1834"/>
                    </a:lnTo>
                    <a:lnTo>
                      <a:pt x="301" y="1967"/>
                    </a:lnTo>
                    <a:lnTo>
                      <a:pt x="231" y="2079"/>
                    </a:lnTo>
                    <a:lnTo>
                      <a:pt x="161" y="2168"/>
                    </a:lnTo>
                    <a:lnTo>
                      <a:pt x="98" y="2227"/>
                    </a:lnTo>
                    <a:lnTo>
                      <a:pt x="49" y="2264"/>
                    </a:lnTo>
                    <a:lnTo>
                      <a:pt x="28" y="2279"/>
                    </a:lnTo>
                    <a:lnTo>
                      <a:pt x="14" y="2279"/>
                    </a:lnTo>
                    <a:lnTo>
                      <a:pt x="7" y="2272"/>
                    </a:lnTo>
                    <a:lnTo>
                      <a:pt x="7" y="2250"/>
                    </a:lnTo>
                    <a:lnTo>
                      <a:pt x="35" y="2220"/>
                    </a:lnTo>
                    <a:lnTo>
                      <a:pt x="154" y="2071"/>
                    </a:lnTo>
                    <a:lnTo>
                      <a:pt x="245" y="1901"/>
                    </a:lnTo>
                    <a:lnTo>
                      <a:pt x="308" y="1722"/>
                    </a:lnTo>
                    <a:lnTo>
                      <a:pt x="350" y="1537"/>
                    </a:lnTo>
                    <a:lnTo>
                      <a:pt x="371" y="1344"/>
                    </a:lnTo>
                    <a:lnTo>
                      <a:pt x="378" y="1143"/>
                    </a:lnTo>
                    <a:lnTo>
                      <a:pt x="371" y="913"/>
                    </a:lnTo>
                    <a:lnTo>
                      <a:pt x="336" y="705"/>
                    </a:lnTo>
                    <a:lnTo>
                      <a:pt x="287" y="512"/>
                    </a:lnTo>
                    <a:lnTo>
                      <a:pt x="224" y="349"/>
                    </a:lnTo>
                    <a:lnTo>
                      <a:pt x="140" y="200"/>
                    </a:lnTo>
                    <a:lnTo>
                      <a:pt x="42" y="74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83"/>
              <p:cNvSpPr>
                <a:spLocks noEditPoints="1"/>
              </p:cNvSpPr>
              <p:nvPr/>
            </p:nvSpPr>
            <p:spPr bwMode="auto">
              <a:xfrm>
                <a:off x="24039" y="16212"/>
                <a:ext cx="1426" cy="535"/>
              </a:xfrm>
              <a:custGeom>
                <a:avLst/>
                <a:gdLst/>
                <a:ahLst/>
                <a:cxnLst>
                  <a:cxn ang="0">
                    <a:pos x="42" y="445"/>
                  </a:cxn>
                  <a:cxn ang="0">
                    <a:pos x="1398" y="445"/>
                  </a:cxn>
                  <a:cxn ang="0">
                    <a:pos x="1405" y="453"/>
                  </a:cxn>
                  <a:cxn ang="0">
                    <a:pos x="1419" y="460"/>
                  </a:cxn>
                  <a:cxn ang="0">
                    <a:pos x="1426" y="475"/>
                  </a:cxn>
                  <a:cxn ang="0">
                    <a:pos x="1426" y="505"/>
                  </a:cxn>
                  <a:cxn ang="0">
                    <a:pos x="1419" y="520"/>
                  </a:cxn>
                  <a:cxn ang="0">
                    <a:pos x="1405" y="527"/>
                  </a:cxn>
                  <a:cxn ang="0">
                    <a:pos x="1398" y="535"/>
                  </a:cxn>
                  <a:cxn ang="0">
                    <a:pos x="35" y="535"/>
                  </a:cxn>
                  <a:cxn ang="0">
                    <a:pos x="28" y="527"/>
                  </a:cxn>
                  <a:cxn ang="0">
                    <a:pos x="14" y="520"/>
                  </a:cxn>
                  <a:cxn ang="0">
                    <a:pos x="7" y="505"/>
                  </a:cxn>
                  <a:cxn ang="0">
                    <a:pos x="7" y="468"/>
                  </a:cxn>
                  <a:cxn ang="0">
                    <a:pos x="14" y="460"/>
                  </a:cxn>
                  <a:cxn ang="0">
                    <a:pos x="42" y="445"/>
                  </a:cxn>
                  <a:cxn ang="0">
                    <a:pos x="28" y="0"/>
                  </a:cxn>
                  <a:cxn ang="0">
                    <a:pos x="1398" y="0"/>
                  </a:cxn>
                  <a:cxn ang="0">
                    <a:pos x="1405" y="7"/>
                  </a:cxn>
                  <a:cxn ang="0">
                    <a:pos x="1419" y="15"/>
                  </a:cxn>
                  <a:cxn ang="0">
                    <a:pos x="1426" y="30"/>
                  </a:cxn>
                  <a:cxn ang="0">
                    <a:pos x="1426" y="67"/>
                  </a:cxn>
                  <a:cxn ang="0">
                    <a:pos x="1419" y="74"/>
                  </a:cxn>
                  <a:cxn ang="0">
                    <a:pos x="1391" y="89"/>
                  </a:cxn>
                  <a:cxn ang="0">
                    <a:pos x="28" y="89"/>
                  </a:cxn>
                  <a:cxn ang="0">
                    <a:pos x="21" y="82"/>
                  </a:cxn>
                  <a:cxn ang="0">
                    <a:pos x="7" y="74"/>
                  </a:cxn>
                  <a:cxn ang="0">
                    <a:pos x="0" y="59"/>
                  </a:cxn>
                  <a:cxn ang="0">
                    <a:pos x="0" y="30"/>
                  </a:cxn>
                  <a:cxn ang="0">
                    <a:pos x="7" y="15"/>
                  </a:cxn>
                  <a:cxn ang="0">
                    <a:pos x="21" y="7"/>
                  </a:cxn>
                  <a:cxn ang="0">
                    <a:pos x="28" y="0"/>
                  </a:cxn>
                </a:cxnLst>
                <a:rect l="0" t="0" r="r" b="b"/>
                <a:pathLst>
                  <a:path w="1426" h="535">
                    <a:moveTo>
                      <a:pt x="42" y="445"/>
                    </a:moveTo>
                    <a:lnTo>
                      <a:pt x="1398" y="445"/>
                    </a:lnTo>
                    <a:lnTo>
                      <a:pt x="1405" y="453"/>
                    </a:lnTo>
                    <a:lnTo>
                      <a:pt x="1419" y="460"/>
                    </a:lnTo>
                    <a:lnTo>
                      <a:pt x="1426" y="475"/>
                    </a:lnTo>
                    <a:lnTo>
                      <a:pt x="1426" y="505"/>
                    </a:lnTo>
                    <a:lnTo>
                      <a:pt x="1419" y="520"/>
                    </a:lnTo>
                    <a:lnTo>
                      <a:pt x="1405" y="527"/>
                    </a:lnTo>
                    <a:lnTo>
                      <a:pt x="1398" y="535"/>
                    </a:lnTo>
                    <a:lnTo>
                      <a:pt x="35" y="535"/>
                    </a:lnTo>
                    <a:lnTo>
                      <a:pt x="28" y="527"/>
                    </a:lnTo>
                    <a:lnTo>
                      <a:pt x="14" y="520"/>
                    </a:lnTo>
                    <a:lnTo>
                      <a:pt x="7" y="505"/>
                    </a:lnTo>
                    <a:lnTo>
                      <a:pt x="7" y="468"/>
                    </a:lnTo>
                    <a:lnTo>
                      <a:pt x="14" y="460"/>
                    </a:lnTo>
                    <a:lnTo>
                      <a:pt x="42" y="445"/>
                    </a:lnTo>
                    <a:close/>
                    <a:moveTo>
                      <a:pt x="28" y="0"/>
                    </a:moveTo>
                    <a:lnTo>
                      <a:pt x="1398" y="0"/>
                    </a:lnTo>
                    <a:lnTo>
                      <a:pt x="1405" y="7"/>
                    </a:lnTo>
                    <a:lnTo>
                      <a:pt x="1419" y="15"/>
                    </a:lnTo>
                    <a:lnTo>
                      <a:pt x="1426" y="30"/>
                    </a:lnTo>
                    <a:lnTo>
                      <a:pt x="1426" y="67"/>
                    </a:lnTo>
                    <a:lnTo>
                      <a:pt x="1419" y="74"/>
                    </a:lnTo>
                    <a:lnTo>
                      <a:pt x="1391" y="89"/>
                    </a:lnTo>
                    <a:lnTo>
                      <a:pt x="28" y="89"/>
                    </a:lnTo>
                    <a:lnTo>
                      <a:pt x="21" y="82"/>
                    </a:lnTo>
                    <a:lnTo>
                      <a:pt x="7" y="74"/>
                    </a:lnTo>
                    <a:lnTo>
                      <a:pt x="0" y="59"/>
                    </a:lnTo>
                    <a:lnTo>
                      <a:pt x="0" y="30"/>
                    </a:lnTo>
                    <a:lnTo>
                      <a:pt x="7" y="15"/>
                    </a:lnTo>
                    <a:lnTo>
                      <a:pt x="21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84"/>
              <p:cNvSpPr>
                <a:spLocks noEditPoints="1"/>
              </p:cNvSpPr>
              <p:nvPr/>
            </p:nvSpPr>
            <p:spPr bwMode="auto">
              <a:xfrm>
                <a:off x="26157" y="16071"/>
                <a:ext cx="1132" cy="1010"/>
              </a:xfrm>
              <a:custGeom>
                <a:avLst/>
                <a:gdLst/>
                <a:ahLst/>
                <a:cxnLst>
                  <a:cxn ang="0">
                    <a:pos x="475" y="133"/>
                  </a:cxn>
                  <a:cxn ang="0">
                    <a:pos x="349" y="178"/>
                  </a:cxn>
                  <a:cxn ang="0">
                    <a:pos x="231" y="312"/>
                  </a:cxn>
                  <a:cxn ang="0">
                    <a:pos x="154" y="534"/>
                  </a:cxn>
                  <a:cxn ang="0">
                    <a:pos x="133" y="705"/>
                  </a:cxn>
                  <a:cxn ang="0">
                    <a:pos x="168" y="861"/>
                  </a:cxn>
                  <a:cxn ang="0">
                    <a:pos x="259" y="943"/>
                  </a:cxn>
                  <a:cxn ang="0">
                    <a:pos x="321" y="950"/>
                  </a:cxn>
                  <a:cxn ang="0">
                    <a:pos x="384" y="935"/>
                  </a:cxn>
                  <a:cxn ang="0">
                    <a:pos x="531" y="846"/>
                  </a:cxn>
                  <a:cxn ang="0">
                    <a:pos x="650" y="661"/>
                  </a:cxn>
                  <a:cxn ang="0">
                    <a:pos x="713" y="438"/>
                  </a:cxn>
                  <a:cxn ang="0">
                    <a:pos x="720" y="304"/>
                  </a:cxn>
                  <a:cxn ang="0">
                    <a:pos x="692" y="208"/>
                  </a:cxn>
                  <a:cxn ang="0">
                    <a:pos x="601" y="141"/>
                  </a:cxn>
                  <a:cxn ang="0">
                    <a:pos x="559" y="0"/>
                  </a:cxn>
                  <a:cxn ang="0">
                    <a:pos x="1097" y="7"/>
                  </a:cxn>
                  <a:cxn ang="0">
                    <a:pos x="1132" y="29"/>
                  </a:cxn>
                  <a:cxn ang="0">
                    <a:pos x="1118" y="96"/>
                  </a:cxn>
                  <a:cxn ang="0">
                    <a:pos x="1090" y="119"/>
                  </a:cxn>
                  <a:cxn ang="0">
                    <a:pos x="1055" y="126"/>
                  </a:cxn>
                  <a:cxn ang="0">
                    <a:pos x="790" y="141"/>
                  </a:cxn>
                  <a:cxn ang="0">
                    <a:pos x="853" y="282"/>
                  </a:cxn>
                  <a:cxn ang="0">
                    <a:pos x="860" y="386"/>
                  </a:cxn>
                  <a:cxn ang="0">
                    <a:pos x="797" y="661"/>
                  </a:cxn>
                  <a:cxn ang="0">
                    <a:pos x="636" y="876"/>
                  </a:cxn>
                  <a:cxn ang="0">
                    <a:pos x="433" y="995"/>
                  </a:cxn>
                  <a:cxn ang="0">
                    <a:pos x="210" y="987"/>
                  </a:cxn>
                  <a:cxn ang="0">
                    <a:pos x="56" y="861"/>
                  </a:cxn>
                  <a:cxn ang="0">
                    <a:pos x="0" y="646"/>
                  </a:cxn>
                  <a:cxn ang="0">
                    <a:pos x="56" y="401"/>
                  </a:cxn>
                  <a:cxn ang="0">
                    <a:pos x="203" y="171"/>
                  </a:cxn>
                  <a:cxn ang="0">
                    <a:pos x="426" y="22"/>
                  </a:cxn>
                </a:cxnLst>
                <a:rect l="0" t="0" r="r" b="b"/>
                <a:pathLst>
                  <a:path w="1132" h="1010">
                    <a:moveTo>
                      <a:pt x="524" y="126"/>
                    </a:moveTo>
                    <a:lnTo>
                      <a:pt x="475" y="133"/>
                    </a:lnTo>
                    <a:lnTo>
                      <a:pt x="412" y="148"/>
                    </a:lnTo>
                    <a:lnTo>
                      <a:pt x="349" y="178"/>
                    </a:lnTo>
                    <a:lnTo>
                      <a:pt x="287" y="230"/>
                    </a:lnTo>
                    <a:lnTo>
                      <a:pt x="231" y="312"/>
                    </a:lnTo>
                    <a:lnTo>
                      <a:pt x="189" y="423"/>
                    </a:lnTo>
                    <a:lnTo>
                      <a:pt x="154" y="534"/>
                    </a:lnTo>
                    <a:lnTo>
                      <a:pt x="140" y="638"/>
                    </a:lnTo>
                    <a:lnTo>
                      <a:pt x="133" y="705"/>
                    </a:lnTo>
                    <a:lnTo>
                      <a:pt x="140" y="794"/>
                    </a:lnTo>
                    <a:lnTo>
                      <a:pt x="168" y="861"/>
                    </a:lnTo>
                    <a:lnTo>
                      <a:pt x="210" y="913"/>
                    </a:lnTo>
                    <a:lnTo>
                      <a:pt x="259" y="943"/>
                    </a:lnTo>
                    <a:lnTo>
                      <a:pt x="314" y="950"/>
                    </a:lnTo>
                    <a:lnTo>
                      <a:pt x="321" y="950"/>
                    </a:lnTo>
                    <a:lnTo>
                      <a:pt x="314" y="950"/>
                    </a:lnTo>
                    <a:lnTo>
                      <a:pt x="384" y="935"/>
                    </a:lnTo>
                    <a:lnTo>
                      <a:pt x="461" y="906"/>
                    </a:lnTo>
                    <a:lnTo>
                      <a:pt x="531" y="846"/>
                    </a:lnTo>
                    <a:lnTo>
                      <a:pt x="601" y="757"/>
                    </a:lnTo>
                    <a:lnTo>
                      <a:pt x="650" y="661"/>
                    </a:lnTo>
                    <a:lnTo>
                      <a:pt x="692" y="549"/>
                    </a:lnTo>
                    <a:lnTo>
                      <a:pt x="713" y="438"/>
                    </a:lnTo>
                    <a:lnTo>
                      <a:pt x="720" y="349"/>
                    </a:lnTo>
                    <a:lnTo>
                      <a:pt x="720" y="304"/>
                    </a:lnTo>
                    <a:lnTo>
                      <a:pt x="713" y="260"/>
                    </a:lnTo>
                    <a:lnTo>
                      <a:pt x="692" y="208"/>
                    </a:lnTo>
                    <a:lnTo>
                      <a:pt x="657" y="171"/>
                    </a:lnTo>
                    <a:lnTo>
                      <a:pt x="601" y="141"/>
                    </a:lnTo>
                    <a:lnTo>
                      <a:pt x="524" y="126"/>
                    </a:lnTo>
                    <a:close/>
                    <a:moveTo>
                      <a:pt x="559" y="0"/>
                    </a:moveTo>
                    <a:lnTo>
                      <a:pt x="1083" y="0"/>
                    </a:lnTo>
                    <a:lnTo>
                      <a:pt x="1097" y="7"/>
                    </a:lnTo>
                    <a:lnTo>
                      <a:pt x="1111" y="7"/>
                    </a:lnTo>
                    <a:lnTo>
                      <a:pt x="1132" y="29"/>
                    </a:lnTo>
                    <a:lnTo>
                      <a:pt x="1132" y="74"/>
                    </a:lnTo>
                    <a:lnTo>
                      <a:pt x="1118" y="96"/>
                    </a:lnTo>
                    <a:lnTo>
                      <a:pt x="1104" y="111"/>
                    </a:lnTo>
                    <a:lnTo>
                      <a:pt x="1090" y="119"/>
                    </a:lnTo>
                    <a:lnTo>
                      <a:pt x="1076" y="119"/>
                    </a:lnTo>
                    <a:lnTo>
                      <a:pt x="1055" y="126"/>
                    </a:lnTo>
                    <a:lnTo>
                      <a:pt x="1027" y="126"/>
                    </a:lnTo>
                    <a:lnTo>
                      <a:pt x="790" y="141"/>
                    </a:lnTo>
                    <a:lnTo>
                      <a:pt x="832" y="215"/>
                    </a:lnTo>
                    <a:lnTo>
                      <a:pt x="853" y="282"/>
                    </a:lnTo>
                    <a:lnTo>
                      <a:pt x="860" y="349"/>
                    </a:lnTo>
                    <a:lnTo>
                      <a:pt x="860" y="386"/>
                    </a:lnTo>
                    <a:lnTo>
                      <a:pt x="846" y="527"/>
                    </a:lnTo>
                    <a:lnTo>
                      <a:pt x="797" y="661"/>
                    </a:lnTo>
                    <a:lnTo>
                      <a:pt x="727" y="779"/>
                    </a:lnTo>
                    <a:lnTo>
                      <a:pt x="636" y="876"/>
                    </a:lnTo>
                    <a:lnTo>
                      <a:pt x="538" y="950"/>
                    </a:lnTo>
                    <a:lnTo>
                      <a:pt x="433" y="995"/>
                    </a:lnTo>
                    <a:lnTo>
                      <a:pt x="321" y="1010"/>
                    </a:lnTo>
                    <a:lnTo>
                      <a:pt x="210" y="987"/>
                    </a:lnTo>
                    <a:lnTo>
                      <a:pt x="126" y="943"/>
                    </a:lnTo>
                    <a:lnTo>
                      <a:pt x="56" y="861"/>
                    </a:lnTo>
                    <a:lnTo>
                      <a:pt x="14" y="757"/>
                    </a:lnTo>
                    <a:lnTo>
                      <a:pt x="0" y="646"/>
                    </a:lnTo>
                    <a:lnTo>
                      <a:pt x="14" y="527"/>
                    </a:lnTo>
                    <a:lnTo>
                      <a:pt x="56" y="401"/>
                    </a:lnTo>
                    <a:lnTo>
                      <a:pt x="119" y="282"/>
                    </a:lnTo>
                    <a:lnTo>
                      <a:pt x="203" y="171"/>
                    </a:lnTo>
                    <a:lnTo>
                      <a:pt x="307" y="81"/>
                    </a:lnTo>
                    <a:lnTo>
                      <a:pt x="426" y="22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27583" y="15336"/>
                <a:ext cx="496" cy="2287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9" y="0"/>
                  </a:cxn>
                  <a:cxn ang="0">
                    <a:pos x="496" y="7"/>
                  </a:cxn>
                  <a:cxn ang="0">
                    <a:pos x="496" y="29"/>
                  </a:cxn>
                  <a:cxn ang="0">
                    <a:pos x="468" y="59"/>
                  </a:cxn>
                  <a:cxn ang="0">
                    <a:pos x="356" y="208"/>
                  </a:cxn>
                  <a:cxn ang="0">
                    <a:pos x="265" y="378"/>
                  </a:cxn>
                  <a:cxn ang="0">
                    <a:pos x="203" y="557"/>
                  </a:cxn>
                  <a:cxn ang="0">
                    <a:pos x="154" y="742"/>
                  </a:cxn>
                  <a:cxn ang="0">
                    <a:pos x="133" y="935"/>
                  </a:cxn>
                  <a:cxn ang="0">
                    <a:pos x="126" y="1136"/>
                  </a:cxn>
                  <a:cxn ang="0">
                    <a:pos x="133" y="1314"/>
                  </a:cxn>
                  <a:cxn ang="0">
                    <a:pos x="154" y="1507"/>
                  </a:cxn>
                  <a:cxn ang="0">
                    <a:pos x="196" y="1693"/>
                  </a:cxn>
                  <a:cxn ang="0">
                    <a:pos x="258" y="1878"/>
                  </a:cxn>
                  <a:cxn ang="0">
                    <a:pos x="342" y="2049"/>
                  </a:cxn>
                  <a:cxn ang="0">
                    <a:pos x="461" y="2205"/>
                  </a:cxn>
                  <a:cxn ang="0">
                    <a:pos x="489" y="2235"/>
                  </a:cxn>
                  <a:cxn ang="0">
                    <a:pos x="489" y="2242"/>
                  </a:cxn>
                  <a:cxn ang="0">
                    <a:pos x="496" y="2250"/>
                  </a:cxn>
                  <a:cxn ang="0">
                    <a:pos x="496" y="2279"/>
                  </a:cxn>
                  <a:cxn ang="0">
                    <a:pos x="489" y="2287"/>
                  </a:cxn>
                  <a:cxn ang="0">
                    <a:pos x="475" y="2287"/>
                  </a:cxn>
                  <a:cxn ang="0">
                    <a:pos x="454" y="2272"/>
                  </a:cxn>
                  <a:cxn ang="0">
                    <a:pos x="405" y="2235"/>
                  </a:cxn>
                  <a:cxn ang="0">
                    <a:pos x="349" y="2175"/>
                  </a:cxn>
                  <a:cxn ang="0">
                    <a:pos x="279" y="2094"/>
                  </a:cxn>
                  <a:cxn ang="0">
                    <a:pos x="210" y="1982"/>
                  </a:cxn>
                  <a:cxn ang="0">
                    <a:pos x="140" y="1856"/>
                  </a:cxn>
                  <a:cxn ang="0">
                    <a:pos x="70" y="1663"/>
                  </a:cxn>
                  <a:cxn ang="0">
                    <a:pos x="28" y="1470"/>
                  </a:cxn>
                  <a:cxn ang="0">
                    <a:pos x="7" y="1292"/>
                  </a:cxn>
                  <a:cxn ang="0">
                    <a:pos x="0" y="1143"/>
                  </a:cxn>
                  <a:cxn ang="0">
                    <a:pos x="7" y="987"/>
                  </a:cxn>
                  <a:cxn ang="0">
                    <a:pos x="28" y="816"/>
                  </a:cxn>
                  <a:cxn ang="0">
                    <a:pos x="63" y="631"/>
                  </a:cxn>
                  <a:cxn ang="0">
                    <a:pos x="133" y="445"/>
                  </a:cxn>
                  <a:cxn ang="0">
                    <a:pos x="203" y="311"/>
                  </a:cxn>
                  <a:cxn ang="0">
                    <a:pos x="272" y="200"/>
                  </a:cxn>
                  <a:cxn ang="0">
                    <a:pos x="342" y="111"/>
                  </a:cxn>
                  <a:cxn ang="0">
                    <a:pos x="405" y="52"/>
                  </a:cxn>
                  <a:cxn ang="0">
                    <a:pos x="454" y="14"/>
                  </a:cxn>
                  <a:cxn ang="0">
                    <a:pos x="475" y="0"/>
                  </a:cxn>
                </a:cxnLst>
                <a:rect l="0" t="0" r="r" b="b"/>
                <a:pathLst>
                  <a:path w="496" h="2287">
                    <a:moveTo>
                      <a:pt x="475" y="0"/>
                    </a:moveTo>
                    <a:lnTo>
                      <a:pt x="489" y="0"/>
                    </a:lnTo>
                    <a:lnTo>
                      <a:pt x="496" y="7"/>
                    </a:lnTo>
                    <a:lnTo>
                      <a:pt x="496" y="29"/>
                    </a:lnTo>
                    <a:lnTo>
                      <a:pt x="468" y="59"/>
                    </a:lnTo>
                    <a:lnTo>
                      <a:pt x="356" y="208"/>
                    </a:lnTo>
                    <a:lnTo>
                      <a:pt x="265" y="378"/>
                    </a:lnTo>
                    <a:lnTo>
                      <a:pt x="203" y="557"/>
                    </a:lnTo>
                    <a:lnTo>
                      <a:pt x="154" y="742"/>
                    </a:lnTo>
                    <a:lnTo>
                      <a:pt x="133" y="935"/>
                    </a:lnTo>
                    <a:lnTo>
                      <a:pt x="126" y="1136"/>
                    </a:lnTo>
                    <a:lnTo>
                      <a:pt x="133" y="1314"/>
                    </a:lnTo>
                    <a:lnTo>
                      <a:pt x="154" y="1507"/>
                    </a:lnTo>
                    <a:lnTo>
                      <a:pt x="196" y="1693"/>
                    </a:lnTo>
                    <a:lnTo>
                      <a:pt x="258" y="1878"/>
                    </a:lnTo>
                    <a:lnTo>
                      <a:pt x="342" y="2049"/>
                    </a:lnTo>
                    <a:lnTo>
                      <a:pt x="461" y="2205"/>
                    </a:lnTo>
                    <a:lnTo>
                      <a:pt x="489" y="2235"/>
                    </a:lnTo>
                    <a:lnTo>
                      <a:pt x="489" y="2242"/>
                    </a:lnTo>
                    <a:lnTo>
                      <a:pt x="496" y="2250"/>
                    </a:lnTo>
                    <a:lnTo>
                      <a:pt x="496" y="2279"/>
                    </a:lnTo>
                    <a:lnTo>
                      <a:pt x="489" y="2287"/>
                    </a:lnTo>
                    <a:lnTo>
                      <a:pt x="475" y="2287"/>
                    </a:lnTo>
                    <a:lnTo>
                      <a:pt x="454" y="2272"/>
                    </a:lnTo>
                    <a:lnTo>
                      <a:pt x="405" y="2235"/>
                    </a:lnTo>
                    <a:lnTo>
                      <a:pt x="349" y="2175"/>
                    </a:lnTo>
                    <a:lnTo>
                      <a:pt x="279" y="2094"/>
                    </a:lnTo>
                    <a:lnTo>
                      <a:pt x="210" y="1982"/>
                    </a:lnTo>
                    <a:lnTo>
                      <a:pt x="140" y="1856"/>
                    </a:lnTo>
                    <a:lnTo>
                      <a:pt x="70" y="1663"/>
                    </a:lnTo>
                    <a:lnTo>
                      <a:pt x="28" y="1470"/>
                    </a:lnTo>
                    <a:lnTo>
                      <a:pt x="7" y="1292"/>
                    </a:lnTo>
                    <a:lnTo>
                      <a:pt x="0" y="1143"/>
                    </a:lnTo>
                    <a:lnTo>
                      <a:pt x="7" y="987"/>
                    </a:lnTo>
                    <a:lnTo>
                      <a:pt x="28" y="816"/>
                    </a:lnTo>
                    <a:lnTo>
                      <a:pt x="63" y="631"/>
                    </a:lnTo>
                    <a:lnTo>
                      <a:pt x="133" y="445"/>
                    </a:lnTo>
                    <a:lnTo>
                      <a:pt x="203" y="311"/>
                    </a:lnTo>
                    <a:lnTo>
                      <a:pt x="272" y="200"/>
                    </a:lnTo>
                    <a:lnTo>
                      <a:pt x="342" y="111"/>
                    </a:lnTo>
                    <a:lnTo>
                      <a:pt x="405" y="52"/>
                    </a:lnTo>
                    <a:lnTo>
                      <a:pt x="454" y="1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286"/>
              <p:cNvSpPr>
                <a:spLocks/>
              </p:cNvSpPr>
              <p:nvPr/>
            </p:nvSpPr>
            <p:spPr bwMode="auto">
              <a:xfrm>
                <a:off x="28282" y="16034"/>
                <a:ext cx="929" cy="101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95" y="0"/>
                  </a:cxn>
                  <a:cxn ang="0">
                    <a:pos x="922" y="14"/>
                  </a:cxn>
                  <a:cxn ang="0">
                    <a:pos x="929" y="22"/>
                  </a:cxn>
                  <a:cxn ang="0">
                    <a:pos x="929" y="66"/>
                  </a:cxn>
                  <a:cxn ang="0">
                    <a:pos x="922" y="81"/>
                  </a:cxn>
                  <a:cxn ang="0">
                    <a:pos x="908" y="96"/>
                  </a:cxn>
                  <a:cxn ang="0">
                    <a:pos x="314" y="920"/>
                  </a:cxn>
                  <a:cxn ang="0">
                    <a:pos x="496" y="920"/>
                  </a:cxn>
                  <a:cxn ang="0">
                    <a:pos x="601" y="913"/>
                  </a:cxn>
                  <a:cxn ang="0">
                    <a:pos x="678" y="891"/>
                  </a:cxn>
                  <a:cxn ang="0">
                    <a:pos x="741" y="846"/>
                  </a:cxn>
                  <a:cxn ang="0">
                    <a:pos x="776" y="794"/>
                  </a:cxn>
                  <a:cxn ang="0">
                    <a:pos x="804" y="720"/>
                  </a:cxn>
                  <a:cxn ang="0">
                    <a:pos x="818" y="646"/>
                  </a:cxn>
                  <a:cxn ang="0">
                    <a:pos x="832" y="549"/>
                  </a:cxn>
                  <a:cxn ang="0">
                    <a:pos x="929" y="549"/>
                  </a:cxn>
                  <a:cxn ang="0">
                    <a:pos x="888" y="1017"/>
                  </a:cxn>
                  <a:cxn ang="0">
                    <a:pos x="35" y="1017"/>
                  </a:cxn>
                  <a:cxn ang="0">
                    <a:pos x="7" y="1002"/>
                  </a:cxn>
                  <a:cxn ang="0">
                    <a:pos x="0" y="987"/>
                  </a:cxn>
                  <a:cxn ang="0">
                    <a:pos x="0" y="943"/>
                  </a:cxn>
                  <a:cxn ang="0">
                    <a:pos x="7" y="928"/>
                  </a:cxn>
                  <a:cxn ang="0">
                    <a:pos x="21" y="913"/>
                  </a:cxn>
                  <a:cxn ang="0">
                    <a:pos x="622" y="81"/>
                  </a:cxn>
                  <a:cxn ang="0">
                    <a:pos x="440" y="81"/>
                  </a:cxn>
                  <a:cxn ang="0">
                    <a:pos x="342" y="89"/>
                  </a:cxn>
                  <a:cxn ang="0">
                    <a:pos x="265" y="111"/>
                  </a:cxn>
                  <a:cxn ang="0">
                    <a:pos x="210" y="148"/>
                  </a:cxn>
                  <a:cxn ang="0">
                    <a:pos x="175" y="215"/>
                  </a:cxn>
                  <a:cxn ang="0">
                    <a:pos x="154" y="297"/>
                  </a:cxn>
                  <a:cxn ang="0">
                    <a:pos x="140" y="401"/>
                  </a:cxn>
                  <a:cxn ang="0">
                    <a:pos x="42" y="401"/>
                  </a:cxn>
                  <a:cxn ang="0">
                    <a:pos x="70" y="0"/>
                  </a:cxn>
                </a:cxnLst>
                <a:rect l="0" t="0" r="r" b="b"/>
                <a:pathLst>
                  <a:path w="929" h="1017">
                    <a:moveTo>
                      <a:pt x="70" y="0"/>
                    </a:moveTo>
                    <a:lnTo>
                      <a:pt x="895" y="0"/>
                    </a:lnTo>
                    <a:lnTo>
                      <a:pt x="922" y="14"/>
                    </a:lnTo>
                    <a:lnTo>
                      <a:pt x="929" y="22"/>
                    </a:lnTo>
                    <a:lnTo>
                      <a:pt x="929" y="66"/>
                    </a:lnTo>
                    <a:lnTo>
                      <a:pt x="922" y="81"/>
                    </a:lnTo>
                    <a:lnTo>
                      <a:pt x="908" y="96"/>
                    </a:lnTo>
                    <a:lnTo>
                      <a:pt x="314" y="920"/>
                    </a:lnTo>
                    <a:lnTo>
                      <a:pt x="496" y="920"/>
                    </a:lnTo>
                    <a:lnTo>
                      <a:pt x="601" y="913"/>
                    </a:lnTo>
                    <a:lnTo>
                      <a:pt x="678" y="891"/>
                    </a:lnTo>
                    <a:lnTo>
                      <a:pt x="741" y="846"/>
                    </a:lnTo>
                    <a:lnTo>
                      <a:pt x="776" y="794"/>
                    </a:lnTo>
                    <a:lnTo>
                      <a:pt x="804" y="720"/>
                    </a:lnTo>
                    <a:lnTo>
                      <a:pt x="818" y="646"/>
                    </a:lnTo>
                    <a:lnTo>
                      <a:pt x="832" y="549"/>
                    </a:lnTo>
                    <a:lnTo>
                      <a:pt x="929" y="549"/>
                    </a:lnTo>
                    <a:lnTo>
                      <a:pt x="888" y="1017"/>
                    </a:lnTo>
                    <a:lnTo>
                      <a:pt x="35" y="1017"/>
                    </a:lnTo>
                    <a:lnTo>
                      <a:pt x="7" y="1002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7" y="928"/>
                    </a:lnTo>
                    <a:lnTo>
                      <a:pt x="21" y="913"/>
                    </a:lnTo>
                    <a:lnTo>
                      <a:pt x="622" y="81"/>
                    </a:lnTo>
                    <a:lnTo>
                      <a:pt x="440" y="81"/>
                    </a:lnTo>
                    <a:lnTo>
                      <a:pt x="342" y="89"/>
                    </a:lnTo>
                    <a:lnTo>
                      <a:pt x="265" y="111"/>
                    </a:lnTo>
                    <a:lnTo>
                      <a:pt x="210" y="148"/>
                    </a:lnTo>
                    <a:lnTo>
                      <a:pt x="175" y="215"/>
                    </a:lnTo>
                    <a:lnTo>
                      <a:pt x="154" y="297"/>
                    </a:lnTo>
                    <a:lnTo>
                      <a:pt x="140" y="401"/>
                    </a:lnTo>
                    <a:lnTo>
                      <a:pt x="42" y="40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287"/>
              <p:cNvSpPr>
                <a:spLocks noEditPoints="1"/>
              </p:cNvSpPr>
              <p:nvPr/>
            </p:nvSpPr>
            <p:spPr bwMode="auto">
              <a:xfrm>
                <a:off x="29393" y="16219"/>
                <a:ext cx="441" cy="1070"/>
              </a:xfrm>
              <a:custGeom>
                <a:avLst/>
                <a:gdLst/>
                <a:ahLst/>
                <a:cxnLst>
                  <a:cxn ang="0">
                    <a:pos x="287" y="364"/>
                  </a:cxn>
                  <a:cxn ang="0">
                    <a:pos x="357" y="483"/>
                  </a:cxn>
                  <a:cxn ang="0">
                    <a:pos x="350" y="535"/>
                  </a:cxn>
                  <a:cxn ang="0">
                    <a:pos x="322" y="602"/>
                  </a:cxn>
                  <a:cxn ang="0">
                    <a:pos x="287" y="698"/>
                  </a:cxn>
                  <a:cxn ang="0">
                    <a:pos x="252" y="795"/>
                  </a:cxn>
                  <a:cxn ang="0">
                    <a:pos x="217" y="891"/>
                  </a:cxn>
                  <a:cxn ang="0">
                    <a:pos x="196" y="936"/>
                  </a:cxn>
                  <a:cxn ang="0">
                    <a:pos x="210" y="1018"/>
                  </a:cxn>
                  <a:cxn ang="0">
                    <a:pos x="231" y="1025"/>
                  </a:cxn>
                  <a:cxn ang="0">
                    <a:pos x="322" y="973"/>
                  </a:cxn>
                  <a:cxn ang="0">
                    <a:pos x="392" y="832"/>
                  </a:cxn>
                  <a:cxn ang="0">
                    <a:pos x="399" y="810"/>
                  </a:cxn>
                  <a:cxn ang="0">
                    <a:pos x="427" y="802"/>
                  </a:cxn>
                  <a:cxn ang="0">
                    <a:pos x="441" y="825"/>
                  </a:cxn>
                  <a:cxn ang="0">
                    <a:pos x="420" y="899"/>
                  </a:cxn>
                  <a:cxn ang="0">
                    <a:pos x="343" y="1010"/>
                  </a:cxn>
                  <a:cxn ang="0">
                    <a:pos x="224" y="1070"/>
                  </a:cxn>
                  <a:cxn ang="0">
                    <a:pos x="98" y="1003"/>
                  </a:cxn>
                  <a:cxn ang="0">
                    <a:pos x="77" y="914"/>
                  </a:cxn>
                  <a:cxn ang="0">
                    <a:pos x="84" y="884"/>
                  </a:cxn>
                  <a:cxn ang="0">
                    <a:pos x="203" y="617"/>
                  </a:cxn>
                  <a:cxn ang="0">
                    <a:pos x="245" y="513"/>
                  </a:cxn>
                  <a:cxn ang="0">
                    <a:pos x="252" y="431"/>
                  </a:cxn>
                  <a:cxn ang="0">
                    <a:pos x="231" y="401"/>
                  </a:cxn>
                  <a:cxn ang="0">
                    <a:pos x="175" y="416"/>
                  </a:cxn>
                  <a:cxn ang="0">
                    <a:pos x="91" y="505"/>
                  </a:cxn>
                  <a:cxn ang="0">
                    <a:pos x="49" y="602"/>
                  </a:cxn>
                  <a:cxn ang="0">
                    <a:pos x="42" y="617"/>
                  </a:cxn>
                  <a:cxn ang="0">
                    <a:pos x="0" y="602"/>
                  </a:cxn>
                  <a:cxn ang="0">
                    <a:pos x="7" y="565"/>
                  </a:cxn>
                  <a:cxn ang="0">
                    <a:pos x="56" y="461"/>
                  </a:cxn>
                  <a:cxn ang="0">
                    <a:pos x="147" y="364"/>
                  </a:cxn>
                  <a:cxn ang="0">
                    <a:pos x="336" y="0"/>
                  </a:cxn>
                  <a:cxn ang="0">
                    <a:pos x="392" y="30"/>
                  </a:cxn>
                  <a:cxn ang="0">
                    <a:pos x="399" y="60"/>
                  </a:cxn>
                  <a:cxn ang="0">
                    <a:pos x="385" y="112"/>
                  </a:cxn>
                  <a:cxn ang="0">
                    <a:pos x="343" y="141"/>
                  </a:cxn>
                  <a:cxn ang="0">
                    <a:pos x="294" y="149"/>
                  </a:cxn>
                  <a:cxn ang="0">
                    <a:pos x="259" y="127"/>
                  </a:cxn>
                  <a:cxn ang="0">
                    <a:pos x="252" y="89"/>
                  </a:cxn>
                  <a:cxn ang="0">
                    <a:pos x="266" y="37"/>
                  </a:cxn>
                  <a:cxn ang="0">
                    <a:pos x="308" y="8"/>
                  </a:cxn>
                </a:cxnLst>
                <a:rect l="0" t="0" r="r" b="b"/>
                <a:pathLst>
                  <a:path w="441" h="1070">
                    <a:moveTo>
                      <a:pt x="217" y="349"/>
                    </a:moveTo>
                    <a:lnTo>
                      <a:pt x="287" y="364"/>
                    </a:lnTo>
                    <a:lnTo>
                      <a:pt x="336" y="416"/>
                    </a:lnTo>
                    <a:lnTo>
                      <a:pt x="357" y="483"/>
                    </a:lnTo>
                    <a:lnTo>
                      <a:pt x="357" y="520"/>
                    </a:lnTo>
                    <a:lnTo>
                      <a:pt x="350" y="535"/>
                    </a:lnTo>
                    <a:lnTo>
                      <a:pt x="343" y="557"/>
                    </a:lnTo>
                    <a:lnTo>
                      <a:pt x="322" y="602"/>
                    </a:lnTo>
                    <a:lnTo>
                      <a:pt x="301" y="654"/>
                    </a:lnTo>
                    <a:lnTo>
                      <a:pt x="287" y="698"/>
                    </a:lnTo>
                    <a:lnTo>
                      <a:pt x="273" y="735"/>
                    </a:lnTo>
                    <a:lnTo>
                      <a:pt x="252" y="795"/>
                    </a:lnTo>
                    <a:lnTo>
                      <a:pt x="224" y="862"/>
                    </a:lnTo>
                    <a:lnTo>
                      <a:pt x="217" y="891"/>
                    </a:lnTo>
                    <a:lnTo>
                      <a:pt x="203" y="914"/>
                    </a:lnTo>
                    <a:lnTo>
                      <a:pt x="196" y="936"/>
                    </a:lnTo>
                    <a:lnTo>
                      <a:pt x="196" y="988"/>
                    </a:lnTo>
                    <a:lnTo>
                      <a:pt x="210" y="1018"/>
                    </a:lnTo>
                    <a:lnTo>
                      <a:pt x="217" y="1025"/>
                    </a:lnTo>
                    <a:lnTo>
                      <a:pt x="231" y="1025"/>
                    </a:lnTo>
                    <a:lnTo>
                      <a:pt x="280" y="1010"/>
                    </a:lnTo>
                    <a:lnTo>
                      <a:pt x="322" y="973"/>
                    </a:lnTo>
                    <a:lnTo>
                      <a:pt x="364" y="914"/>
                    </a:lnTo>
                    <a:lnTo>
                      <a:pt x="392" y="832"/>
                    </a:lnTo>
                    <a:lnTo>
                      <a:pt x="399" y="817"/>
                    </a:lnTo>
                    <a:lnTo>
                      <a:pt x="399" y="810"/>
                    </a:lnTo>
                    <a:lnTo>
                      <a:pt x="406" y="802"/>
                    </a:lnTo>
                    <a:lnTo>
                      <a:pt x="427" y="802"/>
                    </a:lnTo>
                    <a:lnTo>
                      <a:pt x="441" y="817"/>
                    </a:lnTo>
                    <a:lnTo>
                      <a:pt x="441" y="825"/>
                    </a:lnTo>
                    <a:lnTo>
                      <a:pt x="434" y="847"/>
                    </a:lnTo>
                    <a:lnTo>
                      <a:pt x="420" y="899"/>
                    </a:lnTo>
                    <a:lnTo>
                      <a:pt x="385" y="958"/>
                    </a:lnTo>
                    <a:lnTo>
                      <a:pt x="343" y="1010"/>
                    </a:lnTo>
                    <a:lnTo>
                      <a:pt x="294" y="1055"/>
                    </a:lnTo>
                    <a:lnTo>
                      <a:pt x="224" y="1070"/>
                    </a:lnTo>
                    <a:lnTo>
                      <a:pt x="147" y="1055"/>
                    </a:lnTo>
                    <a:lnTo>
                      <a:pt x="98" y="1003"/>
                    </a:lnTo>
                    <a:lnTo>
                      <a:pt x="77" y="936"/>
                    </a:lnTo>
                    <a:lnTo>
                      <a:pt x="77" y="914"/>
                    </a:lnTo>
                    <a:lnTo>
                      <a:pt x="84" y="899"/>
                    </a:lnTo>
                    <a:lnTo>
                      <a:pt x="84" y="884"/>
                    </a:lnTo>
                    <a:lnTo>
                      <a:pt x="91" y="869"/>
                    </a:lnTo>
                    <a:lnTo>
                      <a:pt x="203" y="617"/>
                    </a:lnTo>
                    <a:lnTo>
                      <a:pt x="231" y="550"/>
                    </a:lnTo>
                    <a:lnTo>
                      <a:pt x="245" y="513"/>
                    </a:lnTo>
                    <a:lnTo>
                      <a:pt x="252" y="483"/>
                    </a:lnTo>
                    <a:lnTo>
                      <a:pt x="252" y="431"/>
                    </a:lnTo>
                    <a:lnTo>
                      <a:pt x="245" y="416"/>
                    </a:lnTo>
                    <a:lnTo>
                      <a:pt x="231" y="401"/>
                    </a:lnTo>
                    <a:lnTo>
                      <a:pt x="217" y="401"/>
                    </a:lnTo>
                    <a:lnTo>
                      <a:pt x="175" y="416"/>
                    </a:lnTo>
                    <a:lnTo>
                      <a:pt x="133" y="446"/>
                    </a:lnTo>
                    <a:lnTo>
                      <a:pt x="91" y="505"/>
                    </a:lnTo>
                    <a:lnTo>
                      <a:pt x="56" y="594"/>
                    </a:lnTo>
                    <a:lnTo>
                      <a:pt x="49" y="602"/>
                    </a:lnTo>
                    <a:lnTo>
                      <a:pt x="49" y="609"/>
                    </a:lnTo>
                    <a:lnTo>
                      <a:pt x="42" y="617"/>
                    </a:lnTo>
                    <a:lnTo>
                      <a:pt x="14" y="617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7" y="565"/>
                    </a:lnTo>
                    <a:lnTo>
                      <a:pt x="21" y="520"/>
                    </a:lnTo>
                    <a:lnTo>
                      <a:pt x="56" y="461"/>
                    </a:lnTo>
                    <a:lnTo>
                      <a:pt x="98" y="409"/>
                    </a:lnTo>
                    <a:lnTo>
                      <a:pt x="147" y="364"/>
                    </a:lnTo>
                    <a:lnTo>
                      <a:pt x="217" y="349"/>
                    </a:lnTo>
                    <a:close/>
                    <a:moveTo>
                      <a:pt x="336" y="0"/>
                    </a:moveTo>
                    <a:lnTo>
                      <a:pt x="378" y="15"/>
                    </a:lnTo>
                    <a:lnTo>
                      <a:pt x="392" y="30"/>
                    </a:lnTo>
                    <a:lnTo>
                      <a:pt x="399" y="45"/>
                    </a:lnTo>
                    <a:lnTo>
                      <a:pt x="399" y="60"/>
                    </a:lnTo>
                    <a:lnTo>
                      <a:pt x="392" y="89"/>
                    </a:lnTo>
                    <a:lnTo>
                      <a:pt x="385" y="112"/>
                    </a:lnTo>
                    <a:lnTo>
                      <a:pt x="364" y="134"/>
                    </a:lnTo>
                    <a:lnTo>
                      <a:pt x="343" y="141"/>
                    </a:lnTo>
                    <a:lnTo>
                      <a:pt x="315" y="149"/>
                    </a:lnTo>
                    <a:lnTo>
                      <a:pt x="294" y="149"/>
                    </a:lnTo>
                    <a:lnTo>
                      <a:pt x="273" y="134"/>
                    </a:lnTo>
                    <a:lnTo>
                      <a:pt x="259" y="127"/>
                    </a:lnTo>
                    <a:lnTo>
                      <a:pt x="252" y="104"/>
                    </a:lnTo>
                    <a:lnTo>
                      <a:pt x="252" y="89"/>
                    </a:lnTo>
                    <a:lnTo>
                      <a:pt x="259" y="60"/>
                    </a:lnTo>
                    <a:lnTo>
                      <a:pt x="266" y="37"/>
                    </a:lnTo>
                    <a:lnTo>
                      <a:pt x="287" y="15"/>
                    </a:lnTo>
                    <a:lnTo>
                      <a:pt x="308" y="8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30232" y="15477"/>
                <a:ext cx="2439" cy="15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6" y="0"/>
                  </a:cxn>
                  <a:cxn ang="0">
                    <a:pos x="706" y="104"/>
                  </a:cxn>
                  <a:cxn ang="0">
                    <a:pos x="496" y="104"/>
                  </a:cxn>
                  <a:cxn ang="0">
                    <a:pos x="874" y="1151"/>
                  </a:cxn>
                  <a:cxn ang="0">
                    <a:pos x="1167" y="349"/>
                  </a:cxn>
                  <a:cxn ang="0">
                    <a:pos x="1076" y="104"/>
                  </a:cxn>
                  <a:cxn ang="0">
                    <a:pos x="888" y="104"/>
                  </a:cxn>
                  <a:cxn ang="0">
                    <a:pos x="888" y="0"/>
                  </a:cxn>
                  <a:cxn ang="0">
                    <a:pos x="1594" y="0"/>
                  </a:cxn>
                  <a:cxn ang="0">
                    <a:pos x="1594" y="104"/>
                  </a:cxn>
                  <a:cxn ang="0">
                    <a:pos x="1384" y="104"/>
                  </a:cxn>
                  <a:cxn ang="0">
                    <a:pos x="1761" y="1151"/>
                  </a:cxn>
                  <a:cxn ang="0">
                    <a:pos x="2132" y="133"/>
                  </a:cxn>
                  <a:cxn ang="0">
                    <a:pos x="2062" y="118"/>
                  </a:cxn>
                  <a:cxn ang="0">
                    <a:pos x="1985" y="111"/>
                  </a:cxn>
                  <a:cxn ang="0">
                    <a:pos x="1915" y="111"/>
                  </a:cxn>
                  <a:cxn ang="0">
                    <a:pos x="1915" y="7"/>
                  </a:cxn>
                  <a:cxn ang="0">
                    <a:pos x="2439" y="7"/>
                  </a:cxn>
                  <a:cxn ang="0">
                    <a:pos x="2439" y="111"/>
                  </a:cxn>
                  <a:cxn ang="0">
                    <a:pos x="2376" y="111"/>
                  </a:cxn>
                  <a:cxn ang="0">
                    <a:pos x="2314" y="118"/>
                  </a:cxn>
                  <a:cxn ang="0">
                    <a:pos x="2286" y="126"/>
                  </a:cxn>
                  <a:cxn ang="0">
                    <a:pos x="2265" y="126"/>
                  </a:cxn>
                  <a:cxn ang="0">
                    <a:pos x="2251" y="133"/>
                  </a:cxn>
                  <a:cxn ang="0">
                    <a:pos x="2244" y="141"/>
                  </a:cxn>
                  <a:cxn ang="0">
                    <a:pos x="2230" y="170"/>
                  </a:cxn>
                  <a:cxn ang="0">
                    <a:pos x="1754" y="1522"/>
                  </a:cxn>
                  <a:cxn ang="0">
                    <a:pos x="1733" y="1567"/>
                  </a:cxn>
                  <a:cxn ang="0">
                    <a:pos x="1719" y="1574"/>
                  </a:cxn>
                  <a:cxn ang="0">
                    <a:pos x="1698" y="1581"/>
                  </a:cxn>
                  <a:cxn ang="0">
                    <a:pos x="1657" y="1581"/>
                  </a:cxn>
                  <a:cxn ang="0">
                    <a:pos x="1636" y="1574"/>
                  </a:cxn>
                  <a:cxn ang="0">
                    <a:pos x="1622" y="1567"/>
                  </a:cxn>
                  <a:cxn ang="0">
                    <a:pos x="1601" y="1522"/>
                  </a:cxn>
                  <a:cxn ang="0">
                    <a:pos x="1230" y="497"/>
                  </a:cxn>
                  <a:cxn ang="0">
                    <a:pos x="860" y="1522"/>
                  </a:cxn>
                  <a:cxn ang="0">
                    <a:pos x="839" y="1567"/>
                  </a:cxn>
                  <a:cxn ang="0">
                    <a:pos x="825" y="1574"/>
                  </a:cxn>
                  <a:cxn ang="0">
                    <a:pos x="804" y="1581"/>
                  </a:cxn>
                  <a:cxn ang="0">
                    <a:pos x="762" y="1581"/>
                  </a:cxn>
                  <a:cxn ang="0">
                    <a:pos x="741" y="1574"/>
                  </a:cxn>
                  <a:cxn ang="0">
                    <a:pos x="727" y="1567"/>
                  </a:cxn>
                  <a:cxn ang="0">
                    <a:pos x="706" y="1522"/>
                  </a:cxn>
                  <a:cxn ang="0">
                    <a:pos x="189" y="104"/>
                  </a:cxn>
                  <a:cxn ang="0">
                    <a:pos x="0" y="104"/>
                  </a:cxn>
                  <a:cxn ang="0">
                    <a:pos x="0" y="0"/>
                  </a:cxn>
                </a:cxnLst>
                <a:rect l="0" t="0" r="r" b="b"/>
                <a:pathLst>
                  <a:path w="2439" h="1581">
                    <a:moveTo>
                      <a:pt x="0" y="0"/>
                    </a:moveTo>
                    <a:lnTo>
                      <a:pt x="706" y="0"/>
                    </a:lnTo>
                    <a:lnTo>
                      <a:pt x="706" y="104"/>
                    </a:lnTo>
                    <a:lnTo>
                      <a:pt x="496" y="104"/>
                    </a:lnTo>
                    <a:lnTo>
                      <a:pt x="874" y="1151"/>
                    </a:lnTo>
                    <a:lnTo>
                      <a:pt x="1167" y="349"/>
                    </a:lnTo>
                    <a:lnTo>
                      <a:pt x="1076" y="104"/>
                    </a:lnTo>
                    <a:lnTo>
                      <a:pt x="888" y="104"/>
                    </a:lnTo>
                    <a:lnTo>
                      <a:pt x="888" y="0"/>
                    </a:lnTo>
                    <a:lnTo>
                      <a:pt x="1594" y="0"/>
                    </a:lnTo>
                    <a:lnTo>
                      <a:pt x="1594" y="104"/>
                    </a:lnTo>
                    <a:lnTo>
                      <a:pt x="1384" y="104"/>
                    </a:lnTo>
                    <a:lnTo>
                      <a:pt x="1761" y="1151"/>
                    </a:lnTo>
                    <a:lnTo>
                      <a:pt x="2132" y="133"/>
                    </a:lnTo>
                    <a:lnTo>
                      <a:pt x="2062" y="118"/>
                    </a:lnTo>
                    <a:lnTo>
                      <a:pt x="1985" y="111"/>
                    </a:lnTo>
                    <a:lnTo>
                      <a:pt x="1915" y="111"/>
                    </a:lnTo>
                    <a:lnTo>
                      <a:pt x="1915" y="7"/>
                    </a:lnTo>
                    <a:lnTo>
                      <a:pt x="2439" y="7"/>
                    </a:lnTo>
                    <a:lnTo>
                      <a:pt x="2439" y="111"/>
                    </a:lnTo>
                    <a:lnTo>
                      <a:pt x="2376" y="111"/>
                    </a:lnTo>
                    <a:lnTo>
                      <a:pt x="2314" y="118"/>
                    </a:lnTo>
                    <a:lnTo>
                      <a:pt x="2286" y="126"/>
                    </a:lnTo>
                    <a:lnTo>
                      <a:pt x="2265" y="126"/>
                    </a:lnTo>
                    <a:lnTo>
                      <a:pt x="2251" y="133"/>
                    </a:lnTo>
                    <a:lnTo>
                      <a:pt x="2244" y="141"/>
                    </a:lnTo>
                    <a:lnTo>
                      <a:pt x="2230" y="170"/>
                    </a:lnTo>
                    <a:lnTo>
                      <a:pt x="1754" y="1522"/>
                    </a:lnTo>
                    <a:lnTo>
                      <a:pt x="1733" y="1567"/>
                    </a:lnTo>
                    <a:lnTo>
                      <a:pt x="1719" y="1574"/>
                    </a:lnTo>
                    <a:lnTo>
                      <a:pt x="1698" y="1581"/>
                    </a:lnTo>
                    <a:lnTo>
                      <a:pt x="1657" y="1581"/>
                    </a:lnTo>
                    <a:lnTo>
                      <a:pt x="1636" y="1574"/>
                    </a:lnTo>
                    <a:lnTo>
                      <a:pt x="1622" y="1567"/>
                    </a:lnTo>
                    <a:lnTo>
                      <a:pt x="1601" y="1522"/>
                    </a:lnTo>
                    <a:lnTo>
                      <a:pt x="1230" y="497"/>
                    </a:lnTo>
                    <a:lnTo>
                      <a:pt x="860" y="1522"/>
                    </a:lnTo>
                    <a:lnTo>
                      <a:pt x="839" y="1567"/>
                    </a:lnTo>
                    <a:lnTo>
                      <a:pt x="825" y="1574"/>
                    </a:lnTo>
                    <a:lnTo>
                      <a:pt x="804" y="1581"/>
                    </a:lnTo>
                    <a:lnTo>
                      <a:pt x="762" y="1581"/>
                    </a:lnTo>
                    <a:lnTo>
                      <a:pt x="741" y="1574"/>
                    </a:lnTo>
                    <a:lnTo>
                      <a:pt x="727" y="1567"/>
                    </a:lnTo>
                    <a:lnTo>
                      <a:pt x="706" y="1522"/>
                    </a:lnTo>
                    <a:lnTo>
                      <a:pt x="189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289"/>
              <p:cNvSpPr>
                <a:spLocks/>
              </p:cNvSpPr>
              <p:nvPr/>
            </p:nvSpPr>
            <p:spPr bwMode="auto">
              <a:xfrm>
                <a:off x="32811" y="16034"/>
                <a:ext cx="930" cy="101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95" y="0"/>
                  </a:cxn>
                  <a:cxn ang="0">
                    <a:pos x="923" y="14"/>
                  </a:cxn>
                  <a:cxn ang="0">
                    <a:pos x="930" y="22"/>
                  </a:cxn>
                  <a:cxn ang="0">
                    <a:pos x="930" y="66"/>
                  </a:cxn>
                  <a:cxn ang="0">
                    <a:pos x="923" y="81"/>
                  </a:cxn>
                  <a:cxn ang="0">
                    <a:pos x="909" y="96"/>
                  </a:cxn>
                  <a:cxn ang="0">
                    <a:pos x="315" y="920"/>
                  </a:cxn>
                  <a:cxn ang="0">
                    <a:pos x="496" y="920"/>
                  </a:cxn>
                  <a:cxn ang="0">
                    <a:pos x="601" y="913"/>
                  </a:cxn>
                  <a:cxn ang="0">
                    <a:pos x="678" y="891"/>
                  </a:cxn>
                  <a:cxn ang="0">
                    <a:pos x="741" y="846"/>
                  </a:cxn>
                  <a:cxn ang="0">
                    <a:pos x="776" y="794"/>
                  </a:cxn>
                  <a:cxn ang="0">
                    <a:pos x="804" y="720"/>
                  </a:cxn>
                  <a:cxn ang="0">
                    <a:pos x="818" y="646"/>
                  </a:cxn>
                  <a:cxn ang="0">
                    <a:pos x="832" y="549"/>
                  </a:cxn>
                  <a:cxn ang="0">
                    <a:pos x="930" y="549"/>
                  </a:cxn>
                  <a:cxn ang="0">
                    <a:pos x="888" y="1017"/>
                  </a:cxn>
                  <a:cxn ang="0">
                    <a:pos x="35" y="1017"/>
                  </a:cxn>
                  <a:cxn ang="0">
                    <a:pos x="7" y="1002"/>
                  </a:cxn>
                  <a:cxn ang="0">
                    <a:pos x="0" y="987"/>
                  </a:cxn>
                  <a:cxn ang="0">
                    <a:pos x="0" y="943"/>
                  </a:cxn>
                  <a:cxn ang="0">
                    <a:pos x="7" y="928"/>
                  </a:cxn>
                  <a:cxn ang="0">
                    <a:pos x="21" y="913"/>
                  </a:cxn>
                  <a:cxn ang="0">
                    <a:pos x="622" y="81"/>
                  </a:cxn>
                  <a:cxn ang="0">
                    <a:pos x="441" y="81"/>
                  </a:cxn>
                  <a:cxn ang="0">
                    <a:pos x="343" y="89"/>
                  </a:cxn>
                  <a:cxn ang="0">
                    <a:pos x="266" y="111"/>
                  </a:cxn>
                  <a:cxn ang="0">
                    <a:pos x="210" y="148"/>
                  </a:cxn>
                  <a:cxn ang="0">
                    <a:pos x="175" y="215"/>
                  </a:cxn>
                  <a:cxn ang="0">
                    <a:pos x="154" y="297"/>
                  </a:cxn>
                  <a:cxn ang="0">
                    <a:pos x="140" y="401"/>
                  </a:cxn>
                  <a:cxn ang="0">
                    <a:pos x="42" y="401"/>
                  </a:cxn>
                  <a:cxn ang="0">
                    <a:pos x="70" y="0"/>
                  </a:cxn>
                </a:cxnLst>
                <a:rect l="0" t="0" r="r" b="b"/>
                <a:pathLst>
                  <a:path w="930" h="1017">
                    <a:moveTo>
                      <a:pt x="70" y="0"/>
                    </a:moveTo>
                    <a:lnTo>
                      <a:pt x="895" y="0"/>
                    </a:lnTo>
                    <a:lnTo>
                      <a:pt x="923" y="14"/>
                    </a:lnTo>
                    <a:lnTo>
                      <a:pt x="930" y="22"/>
                    </a:lnTo>
                    <a:lnTo>
                      <a:pt x="930" y="66"/>
                    </a:lnTo>
                    <a:lnTo>
                      <a:pt x="923" y="81"/>
                    </a:lnTo>
                    <a:lnTo>
                      <a:pt x="909" y="96"/>
                    </a:lnTo>
                    <a:lnTo>
                      <a:pt x="315" y="920"/>
                    </a:lnTo>
                    <a:lnTo>
                      <a:pt x="496" y="920"/>
                    </a:lnTo>
                    <a:lnTo>
                      <a:pt x="601" y="913"/>
                    </a:lnTo>
                    <a:lnTo>
                      <a:pt x="678" y="891"/>
                    </a:lnTo>
                    <a:lnTo>
                      <a:pt x="741" y="846"/>
                    </a:lnTo>
                    <a:lnTo>
                      <a:pt x="776" y="794"/>
                    </a:lnTo>
                    <a:lnTo>
                      <a:pt x="804" y="720"/>
                    </a:lnTo>
                    <a:lnTo>
                      <a:pt x="818" y="646"/>
                    </a:lnTo>
                    <a:lnTo>
                      <a:pt x="832" y="549"/>
                    </a:lnTo>
                    <a:lnTo>
                      <a:pt x="930" y="549"/>
                    </a:lnTo>
                    <a:lnTo>
                      <a:pt x="888" y="1017"/>
                    </a:lnTo>
                    <a:lnTo>
                      <a:pt x="35" y="1017"/>
                    </a:lnTo>
                    <a:lnTo>
                      <a:pt x="7" y="1002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7" y="928"/>
                    </a:lnTo>
                    <a:lnTo>
                      <a:pt x="21" y="913"/>
                    </a:lnTo>
                    <a:lnTo>
                      <a:pt x="622" y="81"/>
                    </a:lnTo>
                    <a:lnTo>
                      <a:pt x="441" y="81"/>
                    </a:lnTo>
                    <a:lnTo>
                      <a:pt x="343" y="89"/>
                    </a:lnTo>
                    <a:lnTo>
                      <a:pt x="266" y="111"/>
                    </a:lnTo>
                    <a:lnTo>
                      <a:pt x="210" y="148"/>
                    </a:lnTo>
                    <a:lnTo>
                      <a:pt x="175" y="215"/>
                    </a:lnTo>
                    <a:lnTo>
                      <a:pt x="154" y="297"/>
                    </a:lnTo>
                    <a:lnTo>
                      <a:pt x="140" y="401"/>
                    </a:lnTo>
                    <a:lnTo>
                      <a:pt x="42" y="40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290"/>
              <p:cNvSpPr>
                <a:spLocks/>
              </p:cNvSpPr>
              <p:nvPr/>
            </p:nvSpPr>
            <p:spPr bwMode="auto">
              <a:xfrm>
                <a:off x="33950" y="15224"/>
                <a:ext cx="734" cy="101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65" y="0"/>
                  </a:cxn>
                  <a:cxn ang="0">
                    <a:pos x="678" y="8"/>
                  </a:cxn>
                  <a:cxn ang="0">
                    <a:pos x="699" y="8"/>
                  </a:cxn>
                  <a:cxn ang="0">
                    <a:pos x="713" y="15"/>
                  </a:cxn>
                  <a:cxn ang="0">
                    <a:pos x="720" y="30"/>
                  </a:cxn>
                  <a:cxn ang="0">
                    <a:pos x="734" y="52"/>
                  </a:cxn>
                  <a:cxn ang="0">
                    <a:pos x="734" y="97"/>
                  </a:cxn>
                  <a:cxn ang="0">
                    <a:pos x="720" y="119"/>
                  </a:cxn>
                  <a:cxn ang="0">
                    <a:pos x="713" y="134"/>
                  </a:cxn>
                  <a:cxn ang="0">
                    <a:pos x="699" y="141"/>
                  </a:cxn>
                  <a:cxn ang="0">
                    <a:pos x="678" y="141"/>
                  </a:cxn>
                  <a:cxn ang="0">
                    <a:pos x="665" y="149"/>
                  </a:cxn>
                  <a:cxn ang="0">
                    <a:pos x="441" y="149"/>
                  </a:cxn>
                  <a:cxn ang="0">
                    <a:pos x="441" y="943"/>
                  </a:cxn>
                  <a:cxn ang="0">
                    <a:pos x="434" y="958"/>
                  </a:cxn>
                  <a:cxn ang="0">
                    <a:pos x="434" y="980"/>
                  </a:cxn>
                  <a:cxn ang="0">
                    <a:pos x="427" y="995"/>
                  </a:cxn>
                  <a:cxn ang="0">
                    <a:pos x="413" y="1003"/>
                  </a:cxn>
                  <a:cxn ang="0">
                    <a:pos x="392" y="1018"/>
                  </a:cxn>
                  <a:cxn ang="0">
                    <a:pos x="343" y="1018"/>
                  </a:cxn>
                  <a:cxn ang="0">
                    <a:pos x="329" y="1003"/>
                  </a:cxn>
                  <a:cxn ang="0">
                    <a:pos x="315" y="995"/>
                  </a:cxn>
                  <a:cxn ang="0">
                    <a:pos x="301" y="980"/>
                  </a:cxn>
                  <a:cxn ang="0">
                    <a:pos x="301" y="958"/>
                  </a:cxn>
                  <a:cxn ang="0">
                    <a:pos x="294" y="943"/>
                  </a:cxn>
                  <a:cxn ang="0">
                    <a:pos x="294" y="149"/>
                  </a:cxn>
                  <a:cxn ang="0">
                    <a:pos x="70" y="149"/>
                  </a:cxn>
                  <a:cxn ang="0">
                    <a:pos x="56" y="141"/>
                  </a:cxn>
                  <a:cxn ang="0">
                    <a:pos x="42" y="141"/>
                  </a:cxn>
                  <a:cxn ang="0">
                    <a:pos x="28" y="134"/>
                  </a:cxn>
                  <a:cxn ang="0">
                    <a:pos x="14" y="119"/>
                  </a:cxn>
                  <a:cxn ang="0">
                    <a:pos x="0" y="97"/>
                  </a:cxn>
                  <a:cxn ang="0">
                    <a:pos x="0" y="52"/>
                  </a:cxn>
                  <a:cxn ang="0">
                    <a:pos x="14" y="30"/>
                  </a:cxn>
                  <a:cxn ang="0">
                    <a:pos x="21" y="15"/>
                  </a:cxn>
                  <a:cxn ang="0">
                    <a:pos x="35" y="8"/>
                  </a:cxn>
                  <a:cxn ang="0">
                    <a:pos x="56" y="8"/>
                  </a:cxn>
                  <a:cxn ang="0">
                    <a:pos x="70" y="0"/>
                  </a:cxn>
                </a:cxnLst>
                <a:rect l="0" t="0" r="r" b="b"/>
                <a:pathLst>
                  <a:path w="734" h="1018">
                    <a:moveTo>
                      <a:pt x="70" y="0"/>
                    </a:moveTo>
                    <a:lnTo>
                      <a:pt x="665" y="0"/>
                    </a:lnTo>
                    <a:lnTo>
                      <a:pt x="678" y="8"/>
                    </a:lnTo>
                    <a:lnTo>
                      <a:pt x="699" y="8"/>
                    </a:lnTo>
                    <a:lnTo>
                      <a:pt x="713" y="15"/>
                    </a:lnTo>
                    <a:lnTo>
                      <a:pt x="720" y="30"/>
                    </a:lnTo>
                    <a:lnTo>
                      <a:pt x="734" y="52"/>
                    </a:lnTo>
                    <a:lnTo>
                      <a:pt x="734" y="97"/>
                    </a:lnTo>
                    <a:lnTo>
                      <a:pt x="720" y="119"/>
                    </a:lnTo>
                    <a:lnTo>
                      <a:pt x="713" y="134"/>
                    </a:lnTo>
                    <a:lnTo>
                      <a:pt x="699" y="141"/>
                    </a:lnTo>
                    <a:lnTo>
                      <a:pt x="678" y="141"/>
                    </a:lnTo>
                    <a:lnTo>
                      <a:pt x="665" y="149"/>
                    </a:lnTo>
                    <a:lnTo>
                      <a:pt x="441" y="149"/>
                    </a:lnTo>
                    <a:lnTo>
                      <a:pt x="441" y="943"/>
                    </a:lnTo>
                    <a:lnTo>
                      <a:pt x="434" y="958"/>
                    </a:lnTo>
                    <a:lnTo>
                      <a:pt x="434" y="980"/>
                    </a:lnTo>
                    <a:lnTo>
                      <a:pt x="427" y="995"/>
                    </a:lnTo>
                    <a:lnTo>
                      <a:pt x="413" y="1003"/>
                    </a:lnTo>
                    <a:lnTo>
                      <a:pt x="392" y="1018"/>
                    </a:lnTo>
                    <a:lnTo>
                      <a:pt x="343" y="1018"/>
                    </a:lnTo>
                    <a:lnTo>
                      <a:pt x="329" y="1003"/>
                    </a:lnTo>
                    <a:lnTo>
                      <a:pt x="315" y="995"/>
                    </a:lnTo>
                    <a:lnTo>
                      <a:pt x="301" y="980"/>
                    </a:lnTo>
                    <a:lnTo>
                      <a:pt x="301" y="958"/>
                    </a:lnTo>
                    <a:lnTo>
                      <a:pt x="294" y="943"/>
                    </a:lnTo>
                    <a:lnTo>
                      <a:pt x="294" y="149"/>
                    </a:lnTo>
                    <a:lnTo>
                      <a:pt x="70" y="149"/>
                    </a:lnTo>
                    <a:lnTo>
                      <a:pt x="56" y="141"/>
                    </a:lnTo>
                    <a:lnTo>
                      <a:pt x="42" y="141"/>
                    </a:lnTo>
                    <a:lnTo>
                      <a:pt x="28" y="134"/>
                    </a:lnTo>
                    <a:lnTo>
                      <a:pt x="14" y="119"/>
                    </a:lnTo>
                    <a:lnTo>
                      <a:pt x="0" y="97"/>
                    </a:lnTo>
                    <a:lnTo>
                      <a:pt x="0" y="52"/>
                    </a:lnTo>
                    <a:lnTo>
                      <a:pt x="14" y="30"/>
                    </a:lnTo>
                    <a:lnTo>
                      <a:pt x="21" y="15"/>
                    </a:lnTo>
                    <a:lnTo>
                      <a:pt x="35" y="8"/>
                    </a:lnTo>
                    <a:lnTo>
                      <a:pt x="56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291"/>
              <p:cNvSpPr>
                <a:spLocks noEditPoints="1"/>
              </p:cNvSpPr>
              <p:nvPr/>
            </p:nvSpPr>
            <p:spPr bwMode="auto">
              <a:xfrm>
                <a:off x="33832" y="16680"/>
                <a:ext cx="664" cy="1388"/>
              </a:xfrm>
              <a:custGeom>
                <a:avLst/>
                <a:gdLst/>
                <a:ahLst/>
                <a:cxnLst>
                  <a:cxn ang="0">
                    <a:pos x="503" y="371"/>
                  </a:cxn>
                  <a:cxn ang="0">
                    <a:pos x="587" y="453"/>
                  </a:cxn>
                  <a:cxn ang="0">
                    <a:pos x="601" y="542"/>
                  </a:cxn>
                  <a:cxn ang="0">
                    <a:pos x="461" y="1136"/>
                  </a:cxn>
                  <a:cxn ang="0">
                    <a:pos x="377" y="1284"/>
                  </a:cxn>
                  <a:cxn ang="0">
                    <a:pos x="258" y="1366"/>
                  </a:cxn>
                  <a:cxn ang="0">
                    <a:pos x="146" y="1388"/>
                  </a:cxn>
                  <a:cxn ang="0">
                    <a:pos x="21" y="1336"/>
                  </a:cxn>
                  <a:cxn ang="0">
                    <a:pos x="14" y="1225"/>
                  </a:cxn>
                  <a:cxn ang="0">
                    <a:pos x="84" y="1188"/>
                  </a:cxn>
                  <a:cxn ang="0">
                    <a:pos x="118" y="1195"/>
                  </a:cxn>
                  <a:cxn ang="0">
                    <a:pos x="139" y="1225"/>
                  </a:cxn>
                  <a:cxn ang="0">
                    <a:pos x="132" y="1277"/>
                  </a:cxn>
                  <a:cxn ang="0">
                    <a:pos x="112" y="1314"/>
                  </a:cxn>
                  <a:cxn ang="0">
                    <a:pos x="112" y="1336"/>
                  </a:cxn>
                  <a:cxn ang="0">
                    <a:pos x="209" y="1321"/>
                  </a:cxn>
                  <a:cxn ang="0">
                    <a:pos x="314" y="1218"/>
                  </a:cxn>
                  <a:cxn ang="0">
                    <a:pos x="475" y="534"/>
                  </a:cxn>
                  <a:cxn ang="0">
                    <a:pos x="482" y="460"/>
                  </a:cxn>
                  <a:cxn ang="0">
                    <a:pos x="468" y="423"/>
                  </a:cxn>
                  <a:cxn ang="0">
                    <a:pos x="433" y="408"/>
                  </a:cxn>
                  <a:cxn ang="0">
                    <a:pos x="314" y="468"/>
                  </a:cxn>
                  <a:cxn ang="0">
                    <a:pos x="223" y="616"/>
                  </a:cxn>
                  <a:cxn ang="0">
                    <a:pos x="216" y="631"/>
                  </a:cxn>
                  <a:cxn ang="0">
                    <a:pos x="174" y="616"/>
                  </a:cxn>
                  <a:cxn ang="0">
                    <a:pos x="181" y="586"/>
                  </a:cxn>
                  <a:cxn ang="0">
                    <a:pos x="244" y="475"/>
                  </a:cxn>
                  <a:cxn ang="0">
                    <a:pos x="363" y="378"/>
                  </a:cxn>
                  <a:cxn ang="0">
                    <a:pos x="601" y="0"/>
                  </a:cxn>
                  <a:cxn ang="0">
                    <a:pos x="643" y="15"/>
                  </a:cxn>
                  <a:cxn ang="0">
                    <a:pos x="664" y="44"/>
                  </a:cxn>
                  <a:cxn ang="0">
                    <a:pos x="657" y="89"/>
                  </a:cxn>
                  <a:cxn ang="0">
                    <a:pos x="629" y="133"/>
                  </a:cxn>
                  <a:cxn ang="0">
                    <a:pos x="580" y="148"/>
                  </a:cxn>
                  <a:cxn ang="0">
                    <a:pos x="524" y="118"/>
                  </a:cxn>
                  <a:cxn ang="0">
                    <a:pos x="517" y="89"/>
                  </a:cxn>
                  <a:cxn ang="0">
                    <a:pos x="531" y="37"/>
                  </a:cxn>
                  <a:cxn ang="0">
                    <a:pos x="573" y="7"/>
                  </a:cxn>
                </a:cxnLst>
                <a:rect l="0" t="0" r="r" b="b"/>
                <a:pathLst>
                  <a:path w="664" h="1388">
                    <a:moveTo>
                      <a:pt x="440" y="364"/>
                    </a:moveTo>
                    <a:lnTo>
                      <a:pt x="503" y="371"/>
                    </a:lnTo>
                    <a:lnTo>
                      <a:pt x="552" y="408"/>
                    </a:lnTo>
                    <a:lnTo>
                      <a:pt x="587" y="453"/>
                    </a:lnTo>
                    <a:lnTo>
                      <a:pt x="601" y="512"/>
                    </a:lnTo>
                    <a:lnTo>
                      <a:pt x="601" y="542"/>
                    </a:lnTo>
                    <a:lnTo>
                      <a:pt x="594" y="564"/>
                    </a:lnTo>
                    <a:lnTo>
                      <a:pt x="461" y="1136"/>
                    </a:lnTo>
                    <a:lnTo>
                      <a:pt x="426" y="1225"/>
                    </a:lnTo>
                    <a:lnTo>
                      <a:pt x="377" y="1284"/>
                    </a:lnTo>
                    <a:lnTo>
                      <a:pt x="321" y="1336"/>
                    </a:lnTo>
                    <a:lnTo>
                      <a:pt x="258" y="1366"/>
                    </a:lnTo>
                    <a:lnTo>
                      <a:pt x="195" y="1381"/>
                    </a:lnTo>
                    <a:lnTo>
                      <a:pt x="146" y="1388"/>
                    </a:lnTo>
                    <a:lnTo>
                      <a:pt x="70" y="1373"/>
                    </a:lnTo>
                    <a:lnTo>
                      <a:pt x="21" y="1336"/>
                    </a:lnTo>
                    <a:lnTo>
                      <a:pt x="0" y="1284"/>
                    </a:lnTo>
                    <a:lnTo>
                      <a:pt x="14" y="1225"/>
                    </a:lnTo>
                    <a:lnTo>
                      <a:pt x="56" y="1195"/>
                    </a:lnTo>
                    <a:lnTo>
                      <a:pt x="84" y="1188"/>
                    </a:lnTo>
                    <a:lnTo>
                      <a:pt x="98" y="1188"/>
                    </a:lnTo>
                    <a:lnTo>
                      <a:pt x="118" y="1195"/>
                    </a:lnTo>
                    <a:lnTo>
                      <a:pt x="125" y="1210"/>
                    </a:lnTo>
                    <a:lnTo>
                      <a:pt x="139" y="1225"/>
                    </a:lnTo>
                    <a:lnTo>
                      <a:pt x="139" y="1262"/>
                    </a:lnTo>
                    <a:lnTo>
                      <a:pt x="132" y="1277"/>
                    </a:lnTo>
                    <a:lnTo>
                      <a:pt x="125" y="1299"/>
                    </a:lnTo>
                    <a:lnTo>
                      <a:pt x="112" y="1314"/>
                    </a:lnTo>
                    <a:lnTo>
                      <a:pt x="91" y="1329"/>
                    </a:lnTo>
                    <a:lnTo>
                      <a:pt x="112" y="1336"/>
                    </a:lnTo>
                    <a:lnTo>
                      <a:pt x="146" y="1336"/>
                    </a:lnTo>
                    <a:lnTo>
                      <a:pt x="209" y="1321"/>
                    </a:lnTo>
                    <a:lnTo>
                      <a:pt x="265" y="1277"/>
                    </a:lnTo>
                    <a:lnTo>
                      <a:pt x="314" y="1218"/>
                    </a:lnTo>
                    <a:lnTo>
                      <a:pt x="342" y="1136"/>
                    </a:lnTo>
                    <a:lnTo>
                      <a:pt x="475" y="534"/>
                    </a:lnTo>
                    <a:lnTo>
                      <a:pt x="482" y="519"/>
                    </a:lnTo>
                    <a:lnTo>
                      <a:pt x="482" y="460"/>
                    </a:lnTo>
                    <a:lnTo>
                      <a:pt x="475" y="438"/>
                    </a:lnTo>
                    <a:lnTo>
                      <a:pt x="468" y="423"/>
                    </a:lnTo>
                    <a:lnTo>
                      <a:pt x="454" y="408"/>
                    </a:lnTo>
                    <a:lnTo>
                      <a:pt x="433" y="408"/>
                    </a:lnTo>
                    <a:lnTo>
                      <a:pt x="370" y="423"/>
                    </a:lnTo>
                    <a:lnTo>
                      <a:pt x="314" y="468"/>
                    </a:lnTo>
                    <a:lnTo>
                      <a:pt x="265" y="527"/>
                    </a:lnTo>
                    <a:lnTo>
                      <a:pt x="223" y="616"/>
                    </a:lnTo>
                    <a:lnTo>
                      <a:pt x="223" y="623"/>
                    </a:lnTo>
                    <a:lnTo>
                      <a:pt x="216" y="631"/>
                    </a:lnTo>
                    <a:lnTo>
                      <a:pt x="188" y="631"/>
                    </a:lnTo>
                    <a:lnTo>
                      <a:pt x="174" y="616"/>
                    </a:lnTo>
                    <a:lnTo>
                      <a:pt x="174" y="609"/>
                    </a:lnTo>
                    <a:lnTo>
                      <a:pt x="181" y="586"/>
                    </a:lnTo>
                    <a:lnTo>
                      <a:pt x="209" y="534"/>
                    </a:lnTo>
                    <a:lnTo>
                      <a:pt x="244" y="475"/>
                    </a:lnTo>
                    <a:lnTo>
                      <a:pt x="293" y="423"/>
                    </a:lnTo>
                    <a:lnTo>
                      <a:pt x="363" y="378"/>
                    </a:lnTo>
                    <a:lnTo>
                      <a:pt x="440" y="364"/>
                    </a:lnTo>
                    <a:close/>
                    <a:moveTo>
                      <a:pt x="601" y="0"/>
                    </a:moveTo>
                    <a:lnTo>
                      <a:pt x="622" y="0"/>
                    </a:lnTo>
                    <a:lnTo>
                      <a:pt x="643" y="15"/>
                    </a:lnTo>
                    <a:lnTo>
                      <a:pt x="657" y="22"/>
                    </a:lnTo>
                    <a:lnTo>
                      <a:pt x="664" y="44"/>
                    </a:lnTo>
                    <a:lnTo>
                      <a:pt x="664" y="59"/>
                    </a:lnTo>
                    <a:lnTo>
                      <a:pt x="657" y="89"/>
                    </a:lnTo>
                    <a:lnTo>
                      <a:pt x="650" y="111"/>
                    </a:lnTo>
                    <a:lnTo>
                      <a:pt x="629" y="133"/>
                    </a:lnTo>
                    <a:lnTo>
                      <a:pt x="608" y="141"/>
                    </a:lnTo>
                    <a:lnTo>
                      <a:pt x="580" y="148"/>
                    </a:lnTo>
                    <a:lnTo>
                      <a:pt x="538" y="133"/>
                    </a:lnTo>
                    <a:lnTo>
                      <a:pt x="524" y="118"/>
                    </a:lnTo>
                    <a:lnTo>
                      <a:pt x="517" y="104"/>
                    </a:lnTo>
                    <a:lnTo>
                      <a:pt x="517" y="89"/>
                    </a:lnTo>
                    <a:lnTo>
                      <a:pt x="524" y="59"/>
                    </a:lnTo>
                    <a:lnTo>
                      <a:pt x="531" y="37"/>
                    </a:lnTo>
                    <a:lnTo>
                      <a:pt x="552" y="15"/>
                    </a:lnTo>
                    <a:lnTo>
                      <a:pt x="573" y="7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35034" y="15336"/>
                <a:ext cx="503" cy="227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0"/>
                  </a:cxn>
                  <a:cxn ang="0">
                    <a:pos x="42" y="14"/>
                  </a:cxn>
                  <a:cxn ang="0">
                    <a:pos x="91" y="52"/>
                  </a:cxn>
                  <a:cxn ang="0">
                    <a:pos x="147" y="111"/>
                  </a:cxn>
                  <a:cxn ang="0">
                    <a:pos x="217" y="193"/>
                  </a:cxn>
                  <a:cxn ang="0">
                    <a:pos x="286" y="304"/>
                  </a:cxn>
                  <a:cxn ang="0">
                    <a:pos x="356" y="430"/>
                  </a:cxn>
                  <a:cxn ang="0">
                    <a:pos x="426" y="623"/>
                  </a:cxn>
                  <a:cxn ang="0">
                    <a:pos x="468" y="816"/>
                  </a:cxn>
                  <a:cxn ang="0">
                    <a:pos x="489" y="995"/>
                  </a:cxn>
                  <a:cxn ang="0">
                    <a:pos x="496" y="1143"/>
                  </a:cxn>
                  <a:cxn ang="0">
                    <a:pos x="503" y="1136"/>
                  </a:cxn>
                  <a:cxn ang="0">
                    <a:pos x="496" y="1292"/>
                  </a:cxn>
                  <a:cxn ang="0">
                    <a:pos x="482" y="1462"/>
                  </a:cxn>
                  <a:cxn ang="0">
                    <a:pos x="440" y="1648"/>
                  </a:cxn>
                  <a:cxn ang="0">
                    <a:pos x="370" y="1834"/>
                  </a:cxn>
                  <a:cxn ang="0">
                    <a:pos x="300" y="1967"/>
                  </a:cxn>
                  <a:cxn ang="0">
                    <a:pos x="231" y="2079"/>
                  </a:cxn>
                  <a:cxn ang="0">
                    <a:pos x="161" y="2168"/>
                  </a:cxn>
                  <a:cxn ang="0">
                    <a:pos x="98" y="2227"/>
                  </a:cxn>
                  <a:cxn ang="0">
                    <a:pos x="49" y="2264"/>
                  </a:cxn>
                  <a:cxn ang="0">
                    <a:pos x="28" y="2279"/>
                  </a:cxn>
                  <a:cxn ang="0">
                    <a:pos x="14" y="2279"/>
                  </a:cxn>
                  <a:cxn ang="0">
                    <a:pos x="7" y="2272"/>
                  </a:cxn>
                  <a:cxn ang="0">
                    <a:pos x="7" y="2250"/>
                  </a:cxn>
                  <a:cxn ang="0">
                    <a:pos x="35" y="2220"/>
                  </a:cxn>
                  <a:cxn ang="0">
                    <a:pos x="154" y="2071"/>
                  </a:cxn>
                  <a:cxn ang="0">
                    <a:pos x="245" y="1901"/>
                  </a:cxn>
                  <a:cxn ang="0">
                    <a:pos x="307" y="1722"/>
                  </a:cxn>
                  <a:cxn ang="0">
                    <a:pos x="349" y="1537"/>
                  </a:cxn>
                  <a:cxn ang="0">
                    <a:pos x="370" y="1344"/>
                  </a:cxn>
                  <a:cxn ang="0">
                    <a:pos x="377" y="1143"/>
                  </a:cxn>
                  <a:cxn ang="0">
                    <a:pos x="370" y="913"/>
                  </a:cxn>
                  <a:cxn ang="0">
                    <a:pos x="335" y="705"/>
                  </a:cxn>
                  <a:cxn ang="0">
                    <a:pos x="286" y="512"/>
                  </a:cxn>
                  <a:cxn ang="0">
                    <a:pos x="224" y="349"/>
                  </a:cxn>
                  <a:cxn ang="0">
                    <a:pos x="140" y="200"/>
                  </a:cxn>
                  <a:cxn ang="0">
                    <a:pos x="42" y="74"/>
                  </a:cxn>
                  <a:cxn ang="0">
                    <a:pos x="0" y="29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503" h="2279">
                    <a:moveTo>
                      <a:pt x="7" y="0"/>
                    </a:moveTo>
                    <a:lnTo>
                      <a:pt x="21" y="0"/>
                    </a:lnTo>
                    <a:lnTo>
                      <a:pt x="42" y="14"/>
                    </a:lnTo>
                    <a:lnTo>
                      <a:pt x="91" y="52"/>
                    </a:lnTo>
                    <a:lnTo>
                      <a:pt x="147" y="111"/>
                    </a:lnTo>
                    <a:lnTo>
                      <a:pt x="217" y="193"/>
                    </a:lnTo>
                    <a:lnTo>
                      <a:pt x="286" y="304"/>
                    </a:lnTo>
                    <a:lnTo>
                      <a:pt x="356" y="430"/>
                    </a:lnTo>
                    <a:lnTo>
                      <a:pt x="426" y="623"/>
                    </a:lnTo>
                    <a:lnTo>
                      <a:pt x="468" y="816"/>
                    </a:lnTo>
                    <a:lnTo>
                      <a:pt x="489" y="995"/>
                    </a:lnTo>
                    <a:lnTo>
                      <a:pt x="496" y="1143"/>
                    </a:lnTo>
                    <a:lnTo>
                      <a:pt x="503" y="1136"/>
                    </a:lnTo>
                    <a:lnTo>
                      <a:pt x="496" y="1292"/>
                    </a:lnTo>
                    <a:lnTo>
                      <a:pt x="482" y="1462"/>
                    </a:lnTo>
                    <a:lnTo>
                      <a:pt x="440" y="1648"/>
                    </a:lnTo>
                    <a:lnTo>
                      <a:pt x="370" y="1834"/>
                    </a:lnTo>
                    <a:lnTo>
                      <a:pt x="300" y="1967"/>
                    </a:lnTo>
                    <a:lnTo>
                      <a:pt x="231" y="2079"/>
                    </a:lnTo>
                    <a:lnTo>
                      <a:pt x="161" y="2168"/>
                    </a:lnTo>
                    <a:lnTo>
                      <a:pt x="98" y="2227"/>
                    </a:lnTo>
                    <a:lnTo>
                      <a:pt x="49" y="2264"/>
                    </a:lnTo>
                    <a:lnTo>
                      <a:pt x="28" y="2279"/>
                    </a:lnTo>
                    <a:lnTo>
                      <a:pt x="14" y="2279"/>
                    </a:lnTo>
                    <a:lnTo>
                      <a:pt x="7" y="2272"/>
                    </a:lnTo>
                    <a:lnTo>
                      <a:pt x="7" y="2250"/>
                    </a:lnTo>
                    <a:lnTo>
                      <a:pt x="35" y="2220"/>
                    </a:lnTo>
                    <a:lnTo>
                      <a:pt x="154" y="2071"/>
                    </a:lnTo>
                    <a:lnTo>
                      <a:pt x="245" y="1901"/>
                    </a:lnTo>
                    <a:lnTo>
                      <a:pt x="307" y="1722"/>
                    </a:lnTo>
                    <a:lnTo>
                      <a:pt x="349" y="1537"/>
                    </a:lnTo>
                    <a:lnTo>
                      <a:pt x="370" y="1344"/>
                    </a:lnTo>
                    <a:lnTo>
                      <a:pt x="377" y="1143"/>
                    </a:lnTo>
                    <a:lnTo>
                      <a:pt x="370" y="913"/>
                    </a:lnTo>
                    <a:lnTo>
                      <a:pt x="335" y="705"/>
                    </a:lnTo>
                    <a:lnTo>
                      <a:pt x="286" y="512"/>
                    </a:lnTo>
                    <a:lnTo>
                      <a:pt x="224" y="349"/>
                    </a:lnTo>
                    <a:lnTo>
                      <a:pt x="140" y="200"/>
                    </a:lnTo>
                    <a:lnTo>
                      <a:pt x="42" y="74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17" name="Group 1016"/>
          <p:cNvGrpSpPr/>
          <p:nvPr/>
        </p:nvGrpSpPr>
        <p:grpSpPr>
          <a:xfrm>
            <a:off x="14028162" y="15507833"/>
            <a:ext cx="8519260" cy="2173307"/>
            <a:chOff x="1430337" y="27239912"/>
            <a:chExt cx="8519260" cy="2173307"/>
          </a:xfrm>
        </p:grpSpPr>
        <p:sp>
          <p:nvSpPr>
            <p:cNvPr id="378" name="Oval 377"/>
            <p:cNvSpPr/>
            <p:nvPr/>
          </p:nvSpPr>
          <p:spPr bwMode="auto">
            <a:xfrm>
              <a:off x="3078162" y="27316112"/>
              <a:ext cx="762000" cy="7620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5221287" y="28421012"/>
              <a:ext cx="762000" cy="7620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7793037" y="27287537"/>
              <a:ext cx="762000" cy="7620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1430337" y="27239912"/>
              <a:ext cx="15263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Cycling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Fishing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Running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6040437" y="28459112"/>
              <a:ext cx="152638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Waltz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Running</a:t>
              </a: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783637" y="27268487"/>
              <a:ext cx="11659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Tango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Salsa</a:t>
              </a:r>
            </a:p>
          </p:txBody>
        </p:sp>
        <p:cxnSp>
          <p:nvCxnSpPr>
            <p:cNvPr id="384" name="Straight Connector 383"/>
            <p:cNvCxnSpPr>
              <a:stCxn id="379" idx="0"/>
              <a:endCxn id="380" idx="3"/>
            </p:cNvCxnSpPr>
            <p:nvPr/>
          </p:nvCxnSpPr>
          <p:spPr bwMode="auto">
            <a:xfrm rot="5400000" flipH="1" flipV="1">
              <a:off x="6511925" y="27028308"/>
              <a:ext cx="483067" cy="230234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/>
            <p:cNvCxnSpPr>
              <a:stCxn id="378" idx="5"/>
              <a:endCxn id="379" idx="0"/>
            </p:cNvCxnSpPr>
            <p:nvPr/>
          </p:nvCxnSpPr>
          <p:spPr bwMode="auto">
            <a:xfrm rot="16200000" flipH="1">
              <a:off x="4438182" y="27256907"/>
              <a:ext cx="454492" cy="187371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86" name="Table 385"/>
          <p:cNvGraphicFramePr>
            <a:graphicFrameLocks noGrp="1"/>
          </p:cNvGraphicFramePr>
          <p:nvPr/>
        </p:nvGraphicFramePr>
        <p:xfrm>
          <a:off x="14965567" y="18361206"/>
          <a:ext cx="7666036" cy="1463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95148"/>
                <a:gridCol w="1095148"/>
                <a:gridCol w="1095148"/>
                <a:gridCol w="1095148"/>
                <a:gridCol w="1095148"/>
                <a:gridCol w="1095148"/>
                <a:gridCol w="1095148"/>
              </a:tblGrid>
              <a:tr h="19702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Cycling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Fishing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Tango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Waltz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1997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7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97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87" name="TextBox 386"/>
          <p:cNvSpPr txBox="1"/>
          <p:nvPr/>
        </p:nvSpPr>
        <p:spPr>
          <a:xfrm>
            <a:off x="13803303" y="18800339"/>
            <a:ext cx="92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Z</a:t>
            </a:r>
            <a:r>
              <a:rPr lang="en-US" sz="3200" i="1" dirty="0" smtClean="0">
                <a:solidFill>
                  <a:schemeClr val="tx1"/>
                </a:solidFill>
              </a:rPr>
              <a:t> =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988" name="TextBox 987"/>
          <p:cNvSpPr txBox="1"/>
          <p:nvPr/>
        </p:nvSpPr>
        <p:spPr>
          <a:xfrm>
            <a:off x="10316968" y="19385869"/>
            <a:ext cx="205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Y</a:t>
            </a:r>
            <a:r>
              <a:rPr lang="en-US" sz="3200" i="1" dirty="0" smtClean="0">
                <a:solidFill>
                  <a:schemeClr val="tx1"/>
                </a:solidFill>
              </a:rPr>
              <a:t> ∼ f(</a:t>
            </a:r>
            <a:r>
              <a:rPr lang="el-GR" sz="3200" b="1" i="1" dirty="0" smtClean="0">
                <a:solidFill>
                  <a:schemeClr val="tx1"/>
                </a:solidFill>
              </a:rPr>
              <a:t>Λ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09" name="Group 1008"/>
          <p:cNvGrpSpPr/>
          <p:nvPr/>
        </p:nvGrpSpPr>
        <p:grpSpPr>
          <a:xfrm>
            <a:off x="2241191" y="19955382"/>
            <a:ext cx="7356442" cy="2689625"/>
            <a:chOff x="2105454" y="15618048"/>
            <a:chExt cx="7866907" cy="3155728"/>
          </a:xfrm>
        </p:grpSpPr>
        <p:sp>
          <p:nvSpPr>
            <p:cNvPr id="989" name="Rectangle 988"/>
            <p:cNvSpPr/>
            <p:nvPr/>
          </p:nvSpPr>
          <p:spPr bwMode="auto">
            <a:xfrm>
              <a:off x="2105454" y="16176972"/>
              <a:ext cx="1621689" cy="2596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990" name="Rectangle 989"/>
            <p:cNvSpPr/>
            <p:nvPr/>
          </p:nvSpPr>
          <p:spPr bwMode="auto">
            <a:xfrm>
              <a:off x="5071282" y="16176972"/>
              <a:ext cx="940854" cy="2596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991" name="Rectangle 990"/>
            <p:cNvSpPr/>
            <p:nvPr/>
          </p:nvSpPr>
          <p:spPr bwMode="auto">
            <a:xfrm>
              <a:off x="7605963" y="16176972"/>
              <a:ext cx="2366398" cy="10299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992" name="TextBox 991"/>
            <p:cNvSpPr txBox="1"/>
            <p:nvPr/>
          </p:nvSpPr>
          <p:spPr>
            <a:xfrm>
              <a:off x="2687185" y="17016482"/>
              <a:ext cx="458226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i="1" dirty="0" smtClean="0">
                  <a:solidFill>
                    <a:schemeClr val="tx1"/>
                  </a:solidFill>
                </a:rPr>
                <a:t>Λ</a:t>
              </a:r>
            </a:p>
          </p:txBody>
        </p:sp>
        <p:sp>
          <p:nvSpPr>
            <p:cNvPr id="993" name="TextBox 992"/>
            <p:cNvSpPr txBox="1"/>
            <p:nvPr/>
          </p:nvSpPr>
          <p:spPr>
            <a:xfrm>
              <a:off x="5265564" y="17050008"/>
              <a:ext cx="430058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Z</a:t>
              </a:r>
              <a:endParaRPr lang="en-US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994" name="TextBox 993"/>
            <p:cNvSpPr txBox="1"/>
            <p:nvPr/>
          </p:nvSpPr>
          <p:spPr>
            <a:xfrm>
              <a:off x="8481841" y="16372251"/>
              <a:ext cx="801691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Z</a:t>
              </a:r>
              <a:r>
                <a:rPr lang="en-US" sz="3600" b="1" i="1" baseline="30000" dirty="0" smtClean="0">
                  <a:solidFill>
                    <a:schemeClr val="tx1"/>
                  </a:solidFill>
                </a:rPr>
                <a:t>T</a:t>
              </a:r>
              <a:endParaRPr lang="en-US" sz="36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995" name="TextBox 994"/>
            <p:cNvSpPr txBox="1"/>
            <p:nvPr/>
          </p:nvSpPr>
          <p:spPr>
            <a:xfrm>
              <a:off x="4181639" y="17016482"/>
              <a:ext cx="472032" cy="66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/>
                  </a:solidFill>
                </a:rPr>
                <a:t>=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97" name="TextBox 996"/>
            <p:cNvSpPr txBox="1"/>
            <p:nvPr/>
          </p:nvSpPr>
          <p:spPr>
            <a:xfrm>
              <a:off x="2428221" y="15618048"/>
              <a:ext cx="1110439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NxN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999" name="TextBox 998"/>
            <p:cNvSpPr txBox="1"/>
            <p:nvPr/>
          </p:nvSpPr>
          <p:spPr>
            <a:xfrm>
              <a:off x="5031150" y="15618048"/>
              <a:ext cx="1135483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001" name="TextBox 1000"/>
            <p:cNvSpPr txBox="1"/>
            <p:nvPr/>
          </p:nvSpPr>
          <p:spPr>
            <a:xfrm>
              <a:off x="8239886" y="15618048"/>
              <a:ext cx="1043646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>
                  <a:solidFill>
                    <a:schemeClr val="tx1"/>
                  </a:solidFill>
                </a:rPr>
                <a:t>N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002" name="Rectangle 1001"/>
            <p:cNvSpPr/>
            <p:nvPr/>
          </p:nvSpPr>
          <p:spPr bwMode="auto">
            <a:xfrm>
              <a:off x="6322982" y="16176972"/>
              <a:ext cx="939177" cy="10299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1003" name="TextBox 1002"/>
            <p:cNvSpPr txBox="1"/>
            <p:nvPr/>
          </p:nvSpPr>
          <p:spPr>
            <a:xfrm>
              <a:off x="6435614" y="16372251"/>
              <a:ext cx="481966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W</a:t>
              </a:r>
              <a:endParaRPr lang="en-US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005" name="TextBox 1004"/>
            <p:cNvSpPr txBox="1"/>
            <p:nvPr/>
          </p:nvSpPr>
          <p:spPr>
            <a:xfrm>
              <a:off x="6284555" y="15618048"/>
              <a:ext cx="1022903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10" name="TextBox 1009"/>
          <p:cNvSpPr txBox="1"/>
          <p:nvPr/>
        </p:nvSpPr>
        <p:spPr>
          <a:xfrm>
            <a:off x="7362825" y="22749784"/>
            <a:ext cx="31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Latent variables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11" name="TextBox 1010"/>
          <p:cNvSpPr txBox="1"/>
          <p:nvPr/>
        </p:nvSpPr>
        <p:spPr>
          <a:xfrm>
            <a:off x="8162924" y="21578209"/>
            <a:ext cx="3419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Variable interaction terms (optional)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12" name="Straight Arrow Connector 1011"/>
          <p:cNvCxnSpPr/>
          <p:nvPr/>
        </p:nvCxnSpPr>
        <p:spPr>
          <a:xfrm rot="10800000">
            <a:off x="6038850" y="21940157"/>
            <a:ext cx="1257300" cy="876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8" name="Straight Arrow Connector 1017"/>
          <p:cNvCxnSpPr/>
          <p:nvPr/>
        </p:nvCxnSpPr>
        <p:spPr>
          <a:xfrm rot="10800000">
            <a:off x="6896100" y="21406757"/>
            <a:ext cx="1219204" cy="590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4" name="Picture 819" descr="C:\jimmy\research\networks\DRIFT_Writeup\poster\univ_calif_07_vt_blk.e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9834" y="1722667"/>
            <a:ext cx="4346686" cy="2778577"/>
          </a:xfrm>
          <a:prstGeom prst="rect">
            <a:avLst/>
          </a:prstGeom>
          <a:noFill/>
        </p:spPr>
      </p:pic>
      <p:sp>
        <p:nvSpPr>
          <p:cNvPr id="2491" name="TextBox 2490"/>
          <p:cNvSpPr txBox="1"/>
          <p:nvPr/>
        </p:nvSpPr>
        <p:spPr>
          <a:xfrm>
            <a:off x="22693993" y="18892671"/>
            <a:ext cx="92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Actor</a:t>
            </a:r>
            <a:endParaRPr lang="en-US" sz="2000" dirty="0"/>
          </a:p>
        </p:txBody>
      </p:sp>
      <p:sp>
        <p:nvSpPr>
          <p:cNvPr id="2492" name="TextBox 2491"/>
          <p:cNvSpPr txBox="1"/>
          <p:nvPr/>
        </p:nvSpPr>
        <p:spPr>
          <a:xfrm>
            <a:off x="18250898" y="17932853"/>
            <a:ext cx="117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Feature</a:t>
            </a:r>
            <a:endParaRPr lang="en-US" sz="2000" dirty="0"/>
          </a:p>
        </p:txBody>
      </p:sp>
      <p:grpSp>
        <p:nvGrpSpPr>
          <p:cNvPr id="430" name="Group 429"/>
          <p:cNvGrpSpPr/>
          <p:nvPr/>
        </p:nvGrpSpPr>
        <p:grpSpPr>
          <a:xfrm>
            <a:off x="2241191" y="25517982"/>
            <a:ext cx="7356442" cy="2689625"/>
            <a:chOff x="2105454" y="15618048"/>
            <a:chExt cx="7866907" cy="3155728"/>
          </a:xfrm>
        </p:grpSpPr>
        <p:sp>
          <p:nvSpPr>
            <p:cNvPr id="432" name="Rectangle 431"/>
            <p:cNvSpPr/>
            <p:nvPr/>
          </p:nvSpPr>
          <p:spPr bwMode="auto">
            <a:xfrm>
              <a:off x="2105454" y="16176972"/>
              <a:ext cx="1621689" cy="2596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5071282" y="16176972"/>
              <a:ext cx="940854" cy="25968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7605963" y="16176972"/>
              <a:ext cx="2366398" cy="10299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2687185" y="17016482"/>
              <a:ext cx="458226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i="1" dirty="0" smtClean="0">
                  <a:solidFill>
                    <a:schemeClr val="tx1"/>
                  </a:solidFill>
                </a:rPr>
                <a:t>Λ</a:t>
              </a:r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5122961" y="17050008"/>
              <a:ext cx="1196462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Z</a:t>
              </a:r>
              <a:r>
                <a:rPr lang="en-US" sz="3600" b="1" i="1" baseline="30000" dirty="0" smtClean="0">
                  <a:solidFill>
                    <a:schemeClr val="tx1"/>
                  </a:solidFill>
                </a:rPr>
                <a:t>(1)</a:t>
              </a:r>
              <a:endParaRPr lang="en-US" sz="36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8166076" y="16372251"/>
              <a:ext cx="1321174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Z</a:t>
              </a:r>
              <a:r>
                <a:rPr lang="en-US" sz="3600" b="1" i="1" baseline="30000" dirty="0" smtClean="0">
                  <a:solidFill>
                    <a:schemeClr val="tx1"/>
                  </a:solidFill>
                </a:rPr>
                <a:t>(2)T</a:t>
              </a:r>
              <a:endParaRPr lang="en-US" sz="36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4181639" y="17016482"/>
              <a:ext cx="472032" cy="66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/>
                  </a:solidFill>
                </a:rPr>
                <a:t>=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2428221" y="15618048"/>
              <a:ext cx="1110439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NxM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888546" y="15618048"/>
              <a:ext cx="1400318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chemeClr val="tx1"/>
                  </a:solidFill>
                </a:rPr>
                <a:t>N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r>
                <a:rPr lang="en-US" i="1" baseline="30000" dirty="0" smtClean="0">
                  <a:solidFill>
                    <a:schemeClr val="tx1"/>
                  </a:solidFill>
                </a:rPr>
                <a:t>(1)</a:t>
              </a:r>
              <a:endParaRPr lang="en-US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8239885" y="15618048"/>
              <a:ext cx="1552944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K</a:t>
              </a:r>
              <a:r>
                <a:rPr lang="en-US" i="1" baseline="30000" dirty="0" smtClean="0">
                  <a:solidFill>
                    <a:schemeClr val="tx1"/>
                  </a:solidFill>
                </a:rPr>
                <a:t>(2)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/>
                <a:t>M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6322982" y="16176972"/>
              <a:ext cx="939177" cy="10299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6435614" y="16372251"/>
              <a:ext cx="481966" cy="7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1"/>
                  </a:solidFill>
                </a:rPr>
                <a:t>W</a:t>
              </a:r>
              <a:endParaRPr lang="en-US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6131766" y="15618048"/>
              <a:ext cx="1735919" cy="68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K</a:t>
              </a:r>
              <a:r>
                <a:rPr lang="en-US" i="1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dirty="0" err="1" smtClean="0">
                  <a:solidFill>
                    <a:schemeClr val="tx1"/>
                  </a:solidFill>
                </a:rPr>
                <a:t>x</a:t>
              </a:r>
              <a:r>
                <a:rPr lang="en-US" i="1" dirty="0" err="1" smtClean="0">
                  <a:solidFill>
                    <a:schemeClr val="tx1"/>
                  </a:solidFill>
                </a:rPr>
                <a:t>K</a:t>
              </a:r>
              <a:r>
                <a:rPr lang="en-US" i="1" baseline="30000" dirty="0" smtClean="0">
                  <a:solidFill>
                    <a:schemeClr val="tx1"/>
                  </a:solidFill>
                </a:rPr>
                <a:t>(2)</a:t>
              </a:r>
              <a:endParaRPr lang="en-US" i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7" name="Text Box 55"/>
          <p:cNvSpPr txBox="1">
            <a:spLocks noChangeArrowheads="1"/>
          </p:cNvSpPr>
          <p:nvPr/>
        </p:nvSpPr>
        <p:spPr bwMode="auto">
          <a:xfrm>
            <a:off x="37626740" y="9584871"/>
            <a:ext cx="12376785" cy="591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57200" tIns="457200" rIns="457200" bIns="457200"/>
          <a:lstStyle/>
          <a:p>
            <a:pPr algn="ctr">
              <a:spcBef>
                <a:spcPct val="10000"/>
              </a:spcBef>
              <a:tabLst>
                <a:tab pos="500063" algn="l"/>
              </a:tabLst>
            </a:pPr>
            <a:r>
              <a:rPr lang="en-US" sz="4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Markov Chain Monte Carlo Inference </a:t>
            </a:r>
            <a:endParaRPr lang="en-US" sz="4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latin typeface="Times New Roman" charset="0"/>
              </a:rPr>
              <a:t>	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Gibbs updates on the latent features</a:t>
            </a:r>
          </a:p>
          <a:p>
            <a:pPr marL="228600" lvl="1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Metropolis-Hastings updates for </a:t>
            </a:r>
            <a:r>
              <a:rPr lang="en-US" sz="2800" b="1" i="1" dirty="0" smtClean="0">
                <a:latin typeface="Helvetica" pitchFamily="34" charset="0"/>
                <a:cs typeface="Helvetica" pitchFamily="34" charset="0"/>
              </a:rPr>
              <a:t>W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s, using a Gaussian proposal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Collapsed Gibbs sampler for the topic assignments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Optimize the hyper-parameters</a:t>
            </a:r>
          </a:p>
          <a:p>
            <a:pPr marL="685800" lvl="1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Gradient ascent for </a:t>
            </a:r>
            <a:r>
              <a:rPr lang="el-GR" sz="2800" i="1" dirty="0" smtClean="0"/>
              <a:t>λ</a:t>
            </a:r>
            <a:r>
              <a:rPr lang="en-US" sz="2800" dirty="0" smtClean="0"/>
              <a:t>, </a:t>
            </a:r>
            <a:r>
              <a:rPr lang="el-GR" sz="2800" i="1" dirty="0" smtClean="0"/>
              <a:t>γ</a:t>
            </a:r>
            <a:endParaRPr lang="en-US" sz="2800" i="1" dirty="0" smtClean="0">
              <a:latin typeface="Helvetica" pitchFamily="34" charset="0"/>
              <a:cs typeface="Helvetica" pitchFamily="34" charset="0"/>
            </a:endParaRPr>
          </a:p>
          <a:p>
            <a:pPr marL="685800" lvl="1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Iterative procedure for </a:t>
            </a:r>
            <a:r>
              <a:rPr lang="el-GR" sz="2800" i="1" dirty="0" smtClean="0"/>
              <a:t>α</a:t>
            </a:r>
            <a:r>
              <a:rPr lang="en-US" sz="2800" i="1" baseline="30000" dirty="0" smtClean="0">
                <a:latin typeface="Helvetica" pitchFamily="34" charset="0"/>
                <a:cs typeface="Helvetica" pitchFamily="34" charset="0"/>
              </a:rPr>
              <a:t>+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due to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Minka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(2000).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Align the features and topics, maximizing the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Polya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log-likelihood via the Hungarian algorithm.</a:t>
            </a:r>
          </a:p>
        </p:txBody>
      </p:sp>
      <p:sp>
        <p:nvSpPr>
          <p:cNvPr id="448" name="Text Box 11"/>
          <p:cNvSpPr txBox="1">
            <a:spLocks noChangeArrowheads="1"/>
          </p:cNvSpPr>
          <p:nvPr/>
        </p:nvSpPr>
        <p:spPr bwMode="auto">
          <a:xfrm>
            <a:off x="13124329" y="22016357"/>
            <a:ext cx="11320272" cy="948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ctr">
              <a:spcBef>
                <a:spcPct val="50000"/>
              </a:spcBef>
              <a:tabLst>
                <a:tab pos="508000" algn="l"/>
              </a:tabLst>
            </a:pPr>
            <a:r>
              <a:rPr lang="en-US" sz="4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Latent </a:t>
            </a:r>
            <a:r>
              <a:rPr lang="en-US" sz="4200" b="1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Dirichlet</a:t>
            </a:r>
            <a:r>
              <a:rPr lang="en-US" sz="4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Allocation (</a:t>
            </a:r>
            <a:r>
              <a:rPr lang="en-US" sz="4200" b="1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Blei</a:t>
            </a:r>
            <a:r>
              <a:rPr lang="en-US" sz="4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Ng &amp; Jordan, 2003)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 probabilistic model for text corpora</a:t>
            </a:r>
            <a:endParaRPr lang="en-US" sz="2800" baseline="-250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Topics</a:t>
            </a: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are discrete distributions over words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Each document has a distribution over topics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We can also view LDA as a factorization of the matrix of word probabilities for each document.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5400" dirty="0" smtClean="0"/>
              <a:t>       </a:t>
            </a: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400" dirty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 smtClean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>
              <a:latin typeface="+mn-lt"/>
            </a:endParaRPr>
          </a:p>
        </p:txBody>
      </p:sp>
      <p:pic>
        <p:nvPicPr>
          <p:cNvPr id="2" name="Picture 2" descr="C:\jimmy\research\networks\emailModels\writeup\poster\LDA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28965" y="26065843"/>
            <a:ext cx="3916713" cy="1626238"/>
          </a:xfrm>
          <a:prstGeom prst="rect">
            <a:avLst/>
          </a:prstGeom>
          <a:noFill/>
        </p:spPr>
      </p:pic>
      <p:pic>
        <p:nvPicPr>
          <p:cNvPr id="3" name="Picture 3" descr="C:\jimmy\research\networks\emailModels\writeup\poster\LDA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28965" y="27634294"/>
            <a:ext cx="8635093" cy="2282841"/>
          </a:xfrm>
          <a:prstGeom prst="rect">
            <a:avLst/>
          </a:prstGeom>
          <a:noFill/>
        </p:spPr>
      </p:pic>
      <p:sp>
        <p:nvSpPr>
          <p:cNvPr id="192" name="Text Box 11"/>
          <p:cNvSpPr txBox="1">
            <a:spLocks noChangeArrowheads="1"/>
          </p:cNvSpPr>
          <p:nvPr/>
        </p:nvSpPr>
        <p:spPr bwMode="auto">
          <a:xfrm>
            <a:off x="25375534" y="9584871"/>
            <a:ext cx="11320272" cy="11802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ctr">
              <a:spcBef>
                <a:spcPct val="50000"/>
              </a:spcBef>
              <a:tabLst>
                <a:tab pos="508000" algn="l"/>
              </a:tabLst>
            </a:pPr>
            <a:r>
              <a:rPr lang="en-US" sz="4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BMF_LDA: A Joint Model for Networks and Text</a:t>
            </a:r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The generative process is assumed to be as follows:</a:t>
            </a:r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Generate network via BMF (or LFRM) </a:t>
            </a: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Associate a topic with each latent feature</a:t>
            </a:r>
            <a:endParaRPr lang="en-US" sz="2800" baseline="-250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Generate documents via LDA, where the prior for each document’s topics depends on the latent features from BMF:</a:t>
            </a:r>
            <a:endParaRPr lang="en-US" sz="2800" b="1" i="1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For rectangular networks, this is equivalent to: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tabLst>
                <a:tab pos="508000" algn="l"/>
              </a:tabLs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5400" dirty="0" smtClean="0"/>
              <a:t> </a:t>
            </a: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4400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endParaRPr lang="en-US" sz="2400" dirty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 smtClean="0">
              <a:latin typeface="+mn-lt"/>
            </a:endParaRPr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800" dirty="0">
              <a:latin typeface="+mn-lt"/>
            </a:endParaRPr>
          </a:p>
        </p:txBody>
      </p:sp>
      <p:pic>
        <p:nvPicPr>
          <p:cNvPr id="4" name="Picture 5" descr="C:\jimmy\research\networks\emailModels\writeup\poster\BMF_LDA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60650" y="15920357"/>
            <a:ext cx="6120493" cy="2529568"/>
          </a:xfrm>
          <a:prstGeom prst="rect">
            <a:avLst/>
          </a:prstGeom>
          <a:noFill/>
        </p:spPr>
      </p:pic>
      <p:pic>
        <p:nvPicPr>
          <p:cNvPr id="5" name="Picture 6" descr="C:\jimmy\research\networks\emailModels\writeup\poster\BMF_LDA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60650" y="19539857"/>
            <a:ext cx="5943600" cy="1503589"/>
          </a:xfrm>
          <a:prstGeom prst="rect">
            <a:avLst/>
          </a:prstGeom>
          <a:noFill/>
        </p:spPr>
      </p:pic>
      <p:pic>
        <p:nvPicPr>
          <p:cNvPr id="12" name="Picture 13" descr="C:\jimmy\research\networks\emailModels\writeup\poster\BMF_LDA_g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626740" y="16138071"/>
            <a:ext cx="12362090" cy="4944836"/>
          </a:xfrm>
          <a:prstGeom prst="rect">
            <a:avLst/>
          </a:prstGeom>
          <a:noFill/>
        </p:spPr>
      </p:pic>
      <p:pic>
        <p:nvPicPr>
          <p:cNvPr id="13" name="Picture 14" descr="C:\jimmy\research\networks\emailModels\writeup\poster\featureGraph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40570" y="22016358"/>
            <a:ext cx="8790201" cy="9490981"/>
          </a:xfrm>
          <a:prstGeom prst="rect">
            <a:avLst/>
          </a:prstGeom>
          <a:noFill/>
        </p:spPr>
      </p:pic>
      <p:sp>
        <p:nvSpPr>
          <p:cNvPr id="204" name="Text Box 55"/>
          <p:cNvSpPr txBox="1">
            <a:spLocks noChangeArrowheads="1"/>
          </p:cNvSpPr>
          <p:nvPr/>
        </p:nvSpPr>
        <p:spPr bwMode="auto">
          <a:xfrm>
            <a:off x="37626740" y="22016357"/>
            <a:ext cx="12376785" cy="39868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57200" tIns="457200" rIns="457200" bIns="457200"/>
          <a:lstStyle/>
          <a:p>
            <a:pPr algn="ctr">
              <a:spcBef>
                <a:spcPct val="10000"/>
              </a:spcBef>
              <a:tabLst>
                <a:tab pos="500063" algn="l"/>
              </a:tabLst>
            </a:pPr>
            <a:r>
              <a:rPr lang="en-US" sz="4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Future Work / Work in Progress</a:t>
            </a:r>
            <a:endParaRPr lang="en-US" sz="4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latin typeface="Times New Roman" charset="0"/>
              </a:rPr>
              <a:t>	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Evaluate the recovered features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Quantitative experiments</a:t>
            </a:r>
          </a:p>
          <a:p>
            <a:pPr marL="228600" indent="-228600">
              <a:spcBef>
                <a:spcPct val="10000"/>
              </a:spcBef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sz="2800" smtClean="0">
                <a:latin typeface="Helvetica" pitchFamily="34" charset="0"/>
                <a:cs typeface="Helvetica" pitchFamily="34" charset="0"/>
              </a:rPr>
              <a:t>Results on the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Yelp dataset</a:t>
            </a:r>
          </a:p>
        </p:txBody>
      </p:sp>
      <p:sp>
        <p:nvSpPr>
          <p:cNvPr id="205" name="Text Box 55"/>
          <p:cNvSpPr txBox="1">
            <a:spLocks noChangeArrowheads="1"/>
          </p:cNvSpPr>
          <p:nvPr/>
        </p:nvSpPr>
        <p:spPr bwMode="auto">
          <a:xfrm>
            <a:off x="37626740" y="27005008"/>
            <a:ext cx="12376785" cy="44982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57200" tIns="457200" rIns="457200" bIns="457200"/>
          <a:lstStyle/>
          <a:p>
            <a:pPr algn="ctr"/>
            <a:r>
              <a:rPr lang="en-US" sz="4400" b="1" dirty="0" smtClean="0">
                <a:latin typeface="Helvetica" pitchFamily="34" charset="0"/>
                <a:cs typeface="Helvetica" pitchFamily="34" charset="0"/>
              </a:rPr>
              <a:t>References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D.M.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Blei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A.Y. Ng, and M.I. Jordan. Latent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Dirichlet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allocation. The Journal of Machine Learning Research, 2003.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K.T. Miller, T.L. Griffiths, and M.I. Jordan. Nonparametric latent feature models for link prediction. NIPS, 2009.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/>
              <a:t>E. </a:t>
            </a:r>
            <a:r>
              <a:rPr lang="en-US" sz="2800" dirty="0" err="1" smtClean="0"/>
              <a:t>Meeds</a:t>
            </a:r>
            <a:r>
              <a:rPr lang="en-US" sz="2800" dirty="0" smtClean="0"/>
              <a:t>, Z. </a:t>
            </a:r>
            <a:r>
              <a:rPr lang="en-US" sz="2800" dirty="0" err="1" smtClean="0"/>
              <a:t>Ghahramani</a:t>
            </a:r>
            <a:r>
              <a:rPr lang="en-US" sz="2800" dirty="0" smtClean="0"/>
              <a:t>, R. Neal, and S. </a:t>
            </a:r>
            <a:r>
              <a:rPr lang="en-US" sz="2800" dirty="0" err="1" smtClean="0"/>
              <a:t>Roweis</a:t>
            </a:r>
            <a:r>
              <a:rPr lang="en-US" sz="2800" dirty="0" smtClean="0"/>
              <a:t>. Modeling dyadic data with binary latent factors. In Advances in neural information processing systems, 2007.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3124" y="5747658"/>
          <a:ext cx="10799763" cy="2686050"/>
        </p:xfrm>
        <a:graphic>
          <a:graphicData uri="http://schemas.openxmlformats.org/presentationml/2006/ole">
            <p:oleObj spid="_x0000_s1026" name="Acrobat Document" r:id="rId13" imgW="9153441" imgH="2276272" progId="AcroExch.Document.7">
              <p:embed/>
            </p:oleObj>
          </a:graphicData>
        </a:graphic>
      </p:graphicFrame>
      <p:pic>
        <p:nvPicPr>
          <p:cNvPr id="93" name="Picture 27" descr="C:\Users\Nick\Desktop\uci_seal_289.eps"/>
          <p:cNvPicPr>
            <a:picLocks noChangeAspect="1" noChangeArrowheads="1"/>
          </p:cNvPicPr>
          <p:nvPr/>
        </p:nvPicPr>
        <p:blipFill>
          <a:blip r:embed="rId14">
            <a:lum bright="-100000"/>
          </a:blip>
          <a:srcRect/>
          <a:stretch>
            <a:fillRect/>
          </a:stretch>
        </p:blipFill>
        <p:spPr bwMode="auto">
          <a:xfrm>
            <a:off x="46035683" y="1722667"/>
            <a:ext cx="3967842" cy="396784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Pr(y_{ij} = 1) = \sigma(\mathbf{z}_{i}\mathbf{W} \mathbf{z}_{j}^{ \intercal}) \]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7071</TotalTime>
  <Words>569</Words>
  <Application>Microsoft Office PowerPoint</Application>
  <PresentationFormat>Custom</PresentationFormat>
  <Paragraphs>156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Acrobat Document</vt:lpstr>
      <vt:lpstr>Slide 1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Foulds</dc:creator>
  <dc:description>Based on Powerpoint template for scientific posters (Swarthmore College) by cpurrin1@swarthmore.edu .</dc:description>
  <cp:lastModifiedBy>Jimmy</cp:lastModifiedBy>
  <cp:revision>664</cp:revision>
  <cp:lastPrinted>2010-02-25T14:58:49Z</cp:lastPrinted>
  <dcterms:created xsi:type="dcterms:W3CDTF">2010-04-29T19:10:14Z</dcterms:created>
  <dcterms:modified xsi:type="dcterms:W3CDTF">2012-01-09T06:35:38Z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