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20" r:id="rId1"/>
  </p:sldMasterIdLst>
  <p:sldIdLst>
    <p:sldId id="256" r:id="rId2"/>
    <p:sldId id="363" r:id="rId3"/>
    <p:sldId id="376" r:id="rId4"/>
    <p:sldId id="375" r:id="rId5"/>
    <p:sldId id="377" r:id="rId6"/>
    <p:sldId id="379" r:id="rId7"/>
    <p:sldId id="386" r:id="rId8"/>
    <p:sldId id="380" r:id="rId9"/>
    <p:sldId id="387" r:id="rId10"/>
    <p:sldId id="381" r:id="rId11"/>
    <p:sldId id="382" r:id="rId12"/>
    <p:sldId id="384" r:id="rId13"/>
    <p:sldId id="385" r:id="rId14"/>
    <p:sldId id="378" r:id="rId15"/>
    <p:sldId id="383" r:id="rId16"/>
    <p:sldId id="388" r:id="rId17"/>
    <p:sldId id="38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8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gradFill flip="none" rotWithShape="1">
          <a:gsLst>
            <a:gs pos="0">
              <a:schemeClr val="bg1">
                <a:lumMod val="50000"/>
              </a:schemeClr>
            </a:gs>
            <a:gs pos="32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3C32F-09B1-9E47-8B6B-DC4242803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muri_logo.jpg"/>
          <p:cNvPicPr>
            <a:picLocks noChangeAspect="1"/>
          </p:cNvPicPr>
          <p:nvPr userDrawn="1"/>
        </p:nvPicPr>
        <p:blipFill>
          <a:blip r:embed="rId2"/>
          <a:srcRect l="56667"/>
          <a:stretch>
            <a:fillRect/>
          </a:stretch>
        </p:blipFill>
        <p:spPr>
          <a:xfrm>
            <a:off x="5824730" y="0"/>
            <a:ext cx="3319270" cy="1905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B2182-B8C6-1D43-8368-7C29F062F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D523F-340E-134B-AA17-F6A2B98EC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671D-61D3-4049-A377-EBABC4C9A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1F610-EE86-0D4A-8AD2-46EA77E94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C29F8-FC11-BA4B-B1F8-EF7422AB9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98C02-E6E8-1142-BBF2-19EACE59B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DC344-66E6-F24A-A9E0-B1C4C83F9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AE432-7D25-384D-8613-C9A90204A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F8AAA-B314-7446-8B84-651EC9095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67CF7-C95C-2B4E-85FB-E820E19CA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18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uri_logo.jpg"/>
          <p:cNvPicPr>
            <a:picLocks noChangeAspect="1"/>
          </p:cNvPicPr>
          <p:nvPr userDrawn="1"/>
        </p:nvPicPr>
        <p:blipFill>
          <a:blip r:embed="rId13"/>
          <a:srcRect l="56667"/>
          <a:stretch>
            <a:fillRect/>
          </a:stretch>
        </p:blipFill>
        <p:spPr>
          <a:xfrm>
            <a:off x="7152439" y="0"/>
            <a:ext cx="1991561" cy="1143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7463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fld id="{92702B19-BE98-F440-AABE-4073F4BBC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467402"/>
            <a:ext cx="3048000" cy="3905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52400" y="1524000"/>
            <a:ext cx="8763000" cy="23622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Algorithms and Data Structures for Fast Computations on Networks </a:t>
            </a:r>
            <a:endParaRPr lang="en-US" sz="4000" b="1" dirty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457200" y="3962400"/>
            <a:ext cx="8305800" cy="25908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800000"/>
                </a:solidFill>
              </a:rPr>
              <a:t>Michael T. Goodrich</a:t>
            </a:r>
          </a:p>
          <a:p>
            <a:pPr eaLnBrk="1" hangingPunct="1"/>
            <a:r>
              <a:rPr lang="en-US" dirty="0">
                <a:solidFill>
                  <a:srgbClr val="800000"/>
                </a:solidFill>
              </a:rPr>
              <a:t>Dept. of Computer </a:t>
            </a:r>
            <a:r>
              <a:rPr lang="en-US" dirty="0" smtClean="0">
                <a:solidFill>
                  <a:srgbClr val="800000"/>
                </a:solidFill>
              </a:rPr>
              <a:t>Science</a:t>
            </a:r>
          </a:p>
          <a:p>
            <a:pPr eaLnBrk="1" hangingPunct="1"/>
            <a:r>
              <a:rPr lang="en-US" dirty="0" smtClean="0">
                <a:solidFill>
                  <a:srgbClr val="800000"/>
                </a:solidFill>
              </a:rPr>
              <a:t>University of California, Irvine</a:t>
            </a:r>
          </a:p>
          <a:p>
            <a:pPr eaLnBrk="1" hangingPunct="1"/>
            <a:endParaRPr lang="en-US" sz="2400" dirty="0" smtClean="0">
              <a:solidFill>
                <a:srgbClr val="800000"/>
              </a:solidFill>
            </a:endParaRPr>
          </a:p>
          <a:p>
            <a:pPr eaLnBrk="1" hangingPunct="1"/>
            <a:endParaRPr lang="en-US" dirty="0" smtClean="0">
              <a:solidFill>
                <a:srgbClr val="800000"/>
              </a:solidFill>
            </a:endParaRPr>
          </a:p>
          <a:p>
            <a:pPr eaLnBrk="1" hangingPunct="1"/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in Social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Greedy routing is an approach that has been used since the earliest days of network analysis.</a:t>
            </a:r>
          </a:p>
          <a:p>
            <a:r>
              <a:rPr lang="en-US" dirty="0" smtClean="0"/>
              <a:t>We are interested in when, where, and how it works.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1" y="2209799"/>
            <a:ext cx="4724400" cy="3546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6566356"/>
            <a:ext cx="39549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Image from http://cdn.physorg.com/newman/gfx/news/hires/2009/Greedyrouting.gif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209800"/>
            <a:ext cx="3680582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Greedy Routing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/>
              <a:t>A form of “</a:t>
            </a:r>
            <a:r>
              <a:rPr lang="en-US" b="1" dirty="0" smtClean="0">
                <a:solidFill>
                  <a:srgbClr val="FF0000"/>
                </a:solidFill>
              </a:rPr>
              <a:t>geographic</a:t>
            </a:r>
            <a:r>
              <a:rPr lang="en-US" dirty="0" smtClean="0"/>
              <a:t>” routing</a:t>
            </a:r>
          </a:p>
          <a:p>
            <a:r>
              <a:rPr lang="en-US" dirty="0" smtClean="0"/>
              <a:t>Hyperbolic space</a:t>
            </a:r>
          </a:p>
          <a:p>
            <a:r>
              <a:rPr lang="en-US" dirty="0" smtClean="0"/>
              <a:t>Euclidean </a:t>
            </a:r>
            <a:r>
              <a:rPr lang="en-US" dirty="0" smtClean="0"/>
              <a:t>space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1800" dirty="0" smtClean="0"/>
              <a:t>D</a:t>
            </a:r>
            <a:r>
              <a:rPr lang="en-US" sz="1800" dirty="0" smtClean="0"/>
              <a:t>. </a:t>
            </a:r>
            <a:r>
              <a:rPr lang="en-US" sz="1800" dirty="0" err="1" smtClean="0"/>
              <a:t>Eppstein</a:t>
            </a:r>
            <a:r>
              <a:rPr lang="en-US" sz="1800" dirty="0" smtClean="0"/>
              <a:t> </a:t>
            </a:r>
            <a:r>
              <a:rPr lang="en-US" sz="1800" dirty="0" smtClean="0"/>
              <a:t>and</a:t>
            </a:r>
            <a:r>
              <a:rPr lang="en-US" sz="1800" dirty="0" smtClean="0"/>
              <a:t> M.T. </a:t>
            </a:r>
            <a:r>
              <a:rPr lang="en-US" sz="1800" dirty="0" err="1" smtClean="0"/>
              <a:t>Goodrich,`</a:t>
            </a:r>
            <a:r>
              <a:rPr lang="en-US" sz="1800" dirty="0" err="1" smtClean="0"/>
              <a:t>`Succinct</a:t>
            </a:r>
            <a:r>
              <a:rPr lang="en-US" sz="1800" dirty="0" smtClean="0"/>
              <a:t> Greedy Geometric Routing </a:t>
            </a:r>
            <a:r>
              <a:rPr lang="en-US" sz="1800" dirty="0" smtClean="0"/>
              <a:t>Using  Hyperbolic </a:t>
            </a:r>
            <a:r>
              <a:rPr lang="en-US" sz="1800" dirty="0" smtClean="0"/>
              <a:t>Geometry</a:t>
            </a:r>
            <a:r>
              <a:rPr lang="en-US" sz="1800" dirty="0" smtClean="0"/>
              <a:t>,’’ </a:t>
            </a:r>
            <a:r>
              <a:rPr lang="en-US" sz="1800" i="1" dirty="0" smtClean="0"/>
              <a:t>IEEE </a:t>
            </a:r>
            <a:r>
              <a:rPr lang="en-US" sz="1800" i="1" dirty="0" smtClean="0"/>
              <a:t>Transactions on </a:t>
            </a:r>
            <a:r>
              <a:rPr lang="en-US" sz="1800" i="1" dirty="0" smtClean="0"/>
              <a:t>Computers</a:t>
            </a:r>
            <a:r>
              <a:rPr lang="en-US" sz="1800" dirty="0" smtClean="0"/>
              <a:t>, to appear.</a:t>
            </a:r>
          </a:p>
          <a:p>
            <a:r>
              <a:rPr lang="en-US" sz="1800" dirty="0" smtClean="0"/>
              <a:t>M.T. Goodrich and </a:t>
            </a:r>
            <a:r>
              <a:rPr lang="en-US" sz="1800" dirty="0" smtClean="0"/>
              <a:t>Darren </a:t>
            </a:r>
            <a:r>
              <a:rPr lang="en-US" sz="1800" dirty="0" err="1" smtClean="0"/>
              <a:t>Strash</a:t>
            </a:r>
            <a:r>
              <a:rPr lang="en-US" sz="1800" dirty="0" smtClean="0"/>
              <a:t>, `</a:t>
            </a:r>
            <a:r>
              <a:rPr lang="en-US" sz="1800" dirty="0" smtClean="0"/>
              <a:t>`Succinct Greedy Geometric Routing in the Euclidean Plane</a:t>
            </a:r>
            <a:r>
              <a:rPr lang="en-US" sz="1800" dirty="0" smtClean="0"/>
              <a:t>,’’ 20th </a:t>
            </a:r>
            <a:r>
              <a:rPr lang="en-US" sz="1800" dirty="0" smtClean="0"/>
              <a:t>Int</a:t>
            </a:r>
            <a:r>
              <a:rPr lang="en-US" sz="1800" dirty="0" smtClean="0"/>
              <a:t>. </a:t>
            </a:r>
            <a:r>
              <a:rPr lang="en-US" sz="1800" dirty="0" err="1" smtClean="0"/>
              <a:t>Symp</a:t>
            </a:r>
            <a:r>
              <a:rPr lang="en-US" sz="1800" dirty="0" smtClean="0"/>
              <a:t>. </a:t>
            </a:r>
            <a:r>
              <a:rPr lang="en-US" sz="1800" dirty="0" smtClean="0"/>
              <a:t>on Algorithms and </a:t>
            </a:r>
            <a:r>
              <a:rPr lang="en-US" sz="1800" dirty="0" smtClean="0"/>
              <a:t>Computation </a:t>
            </a:r>
            <a:r>
              <a:rPr lang="en-US" sz="1800" dirty="0" smtClean="0"/>
              <a:t>(ISAAC)</a:t>
            </a:r>
            <a:r>
              <a:rPr lang="en-US" sz="1800" dirty="0" smtClean="0"/>
              <a:t>, </a:t>
            </a:r>
            <a:r>
              <a:rPr lang="en-US" sz="1800" dirty="0" smtClean="0"/>
              <a:t>2009</a:t>
            </a:r>
            <a:r>
              <a:rPr lang="en-US" sz="1800" dirty="0" smtClean="0"/>
              <a:t>, 781-</a:t>
            </a:r>
            <a:r>
              <a:rPr lang="en-US" sz="1800" dirty="0" smtClean="0"/>
              <a:t>791.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Breakthrough Ideas (so far)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5638800" cy="4754563"/>
          </a:xfrm>
        </p:spPr>
        <p:txBody>
          <a:bodyPr/>
          <a:lstStyle/>
          <a:p>
            <a:r>
              <a:rPr lang="en-US" sz="2800" dirty="0" smtClean="0"/>
              <a:t>Viewing networks as </a:t>
            </a:r>
            <a:r>
              <a:rPr lang="en-US" sz="2800" dirty="0" err="1" smtClean="0"/>
              <a:t>d</a:t>
            </a:r>
            <a:r>
              <a:rPr lang="en-US" sz="2800" dirty="0" smtClean="0"/>
              <a:t>-dimensional </a:t>
            </a:r>
            <a:r>
              <a:rPr lang="en-US" sz="2800" b="1" dirty="0" smtClean="0">
                <a:solidFill>
                  <a:srgbClr val="FF0000"/>
                </a:solidFill>
              </a:rPr>
              <a:t>point sets</a:t>
            </a:r>
            <a:r>
              <a:rPr lang="en-US" sz="2800" dirty="0" smtClean="0"/>
              <a:t> and then providing good data structures.</a:t>
            </a:r>
          </a:p>
          <a:p>
            <a:r>
              <a:rPr lang="en-US" sz="2800" dirty="0" smtClean="0"/>
              <a:t>Deriving efficiency from data </a:t>
            </a:r>
            <a:r>
              <a:rPr lang="en-US" sz="2800" b="1" dirty="0" smtClean="0">
                <a:solidFill>
                  <a:srgbClr val="FF0000"/>
                </a:solidFill>
              </a:rPr>
              <a:t>distributions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Add fast </a:t>
            </a:r>
            <a:r>
              <a:rPr lang="en-US" sz="2800" b="1" dirty="0" smtClean="0">
                <a:solidFill>
                  <a:srgbClr val="FF0000"/>
                </a:solidFill>
              </a:rPr>
              <a:t>clique finding</a:t>
            </a:r>
            <a:r>
              <a:rPr lang="en-US" sz="2800" dirty="0" smtClean="0"/>
              <a:t> as a tool for network analysis.</a:t>
            </a:r>
          </a:p>
          <a:p>
            <a:r>
              <a:rPr lang="en-US" sz="2800" dirty="0" smtClean="0"/>
              <a:t>Studying relationships between connectivity and </a:t>
            </a:r>
            <a:r>
              <a:rPr lang="en-US" sz="2800" b="1" dirty="0" smtClean="0">
                <a:solidFill>
                  <a:srgbClr val="FF0000"/>
                </a:solidFill>
              </a:rPr>
              <a:t>geography</a:t>
            </a:r>
            <a:r>
              <a:rPr lang="en-US" sz="2800" dirty="0" smtClean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lum contrast="6000"/>
          </a:blip>
          <a:stretch>
            <a:fillRect/>
          </a:stretch>
        </p:blipFill>
        <p:spPr>
          <a:xfrm>
            <a:off x="5963416" y="1981200"/>
            <a:ext cx="2951984" cy="367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975452" y="6396335"/>
            <a:ext cx="516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The Geography Lesson (Portrait of Monsieur </a:t>
            </a:r>
            <a:r>
              <a:rPr lang="en-US" sz="1200" i="1" dirty="0" err="1" smtClean="0"/>
              <a:t>Gaudry</a:t>
            </a:r>
            <a:r>
              <a:rPr lang="en-US" sz="1200" i="1" dirty="0" smtClean="0"/>
              <a:t> and His Daughter)</a:t>
            </a:r>
            <a:r>
              <a:rPr lang="en-US" sz="1200" dirty="0" smtClean="0"/>
              <a:t>, </a:t>
            </a:r>
          </a:p>
          <a:p>
            <a:r>
              <a:rPr lang="en-US" sz="1200" dirty="0" smtClean="0"/>
              <a:t>oil on canvas painting by Louis-</a:t>
            </a:r>
            <a:r>
              <a:rPr lang="en-US" sz="1200" dirty="0" err="1" smtClean="0"/>
              <a:t>Léopold</a:t>
            </a:r>
            <a:r>
              <a:rPr lang="en-US" sz="1200" dirty="0" smtClean="0"/>
              <a:t> </a:t>
            </a:r>
            <a:r>
              <a:rPr lang="en-US" sz="1200" dirty="0" err="1" smtClean="0"/>
              <a:t>Boilly</a:t>
            </a:r>
            <a:r>
              <a:rPr lang="en-US" sz="1200" dirty="0" smtClean="0"/>
              <a:t>, 1812, </a:t>
            </a:r>
            <a:r>
              <a:rPr lang="en-US" sz="1200" dirty="0" err="1" smtClean="0"/>
              <a:t>Kimbell</a:t>
            </a:r>
            <a:r>
              <a:rPr lang="en-US" sz="1200" dirty="0" smtClean="0"/>
              <a:t> Art Museum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5257800" cy="4754563"/>
          </a:xfrm>
        </p:spPr>
        <p:txBody>
          <a:bodyPr/>
          <a:lstStyle/>
          <a:p>
            <a:r>
              <a:rPr lang="en-US" sz="2800" dirty="0" smtClean="0"/>
              <a:t>Understanding and exploiting the special properties of </a:t>
            </a:r>
            <a:r>
              <a:rPr lang="en-US" sz="2800" b="1" dirty="0" smtClean="0">
                <a:solidFill>
                  <a:srgbClr val="FF0000"/>
                </a:solidFill>
              </a:rPr>
              <a:t>temporal data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</a:t>
            </a:r>
            <a:r>
              <a:rPr lang="en-US" sz="2800" dirty="0" smtClean="0"/>
              <a:t> richer set of effective tools for </a:t>
            </a:r>
            <a:r>
              <a:rPr lang="en-US" sz="2800" b="1" dirty="0" smtClean="0">
                <a:solidFill>
                  <a:srgbClr val="FF0000"/>
                </a:solidFill>
              </a:rPr>
              <a:t>network analysis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Studying network phenomena, such as connectivity, communication, and influence through an </a:t>
            </a:r>
            <a:r>
              <a:rPr lang="en-US" sz="2800" b="1" dirty="0" smtClean="0">
                <a:solidFill>
                  <a:srgbClr val="FF0000"/>
                </a:solidFill>
              </a:rPr>
              <a:t>algorithmic lens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057400"/>
            <a:ext cx="3429000" cy="337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876800" y="6629400"/>
            <a:ext cx="42114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Image from http://www.guardian.co.uk/technology/blog/2008/feb/24/heresachipinyoureye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Retroactive Data Structures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3414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Operations have a time parameter: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insert(t,x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),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delete(t,x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),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query(t,x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)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Insertions and deletions can happen in the “past” so long as they are consistent with the time line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Updates in the past propagate effects forward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Queries can be done in the present (partially retroactive) or in the past (fully retroactive)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0400" y="4475162"/>
            <a:ext cx="49530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505200" y="6519863"/>
            <a:ext cx="4848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“Back to the Future” is owned by Universal Pictures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Usefulness of Retroactivity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3414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Developing an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sz="2800" dirty="0" smtClean="0">
                <a:latin typeface="+mn-lt"/>
              </a:rPr>
              <a:t>algorithmic “language” with which to reason about time.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 smtClean="0">
                <a:latin typeface="+mn-lt"/>
              </a:rPr>
              <a:t>Designing structures to manage temporal data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paper yet to appear.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 bright="-25000" contrast="47000"/>
          </a:blip>
          <a:stretch>
            <a:fillRect/>
          </a:stretch>
        </p:blipFill>
        <p:spPr>
          <a:xfrm>
            <a:off x="1244600" y="3366654"/>
            <a:ext cx="6756400" cy="24245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4800" y="6642556"/>
            <a:ext cx="46610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7F7F7F"/>
                </a:solidFill>
              </a:rPr>
              <a:t>Image from http://chemoton.files.wordpress.com/2010/04/erdos-renyi-random-graph-evolution1.jpg</a:t>
            </a:r>
            <a:endParaRPr lang="en-US" sz="800" dirty="0">
              <a:solidFill>
                <a:srgbClr val="7F7F7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201" y="5867400"/>
            <a:ext cx="8156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on this topic will be provided</a:t>
            </a:r>
            <a:r>
              <a:rPr lang="en-US" dirty="0" smtClean="0"/>
              <a:t> by Joe Simons (poster).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Category-based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800" dirty="0" smtClean="0"/>
              <a:t>People often see the world in terms of clusters and categories.</a:t>
            </a:r>
          </a:p>
          <a:p>
            <a:r>
              <a:rPr lang="en-US" sz="2800" dirty="0" smtClean="0"/>
              <a:t>Is it possible for information routing to use category counting as a notion of distance?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Yes</a:t>
            </a:r>
            <a:r>
              <a:rPr lang="en-US" sz="2400" dirty="0" smtClean="0"/>
              <a:t>, with a </a:t>
            </a:r>
            <a:r>
              <a:rPr lang="en-US" sz="2400" dirty="0" err="1" smtClean="0"/>
              <a:t>polylogarithmic</a:t>
            </a:r>
            <a:r>
              <a:rPr lang="en-US" sz="2400" dirty="0" smtClean="0"/>
              <a:t> number of categories </a:t>
            </a:r>
          </a:p>
          <a:p>
            <a:pPr lvl="1"/>
            <a:r>
              <a:rPr lang="en-US" sz="2400" dirty="0" smtClean="0"/>
              <a:t>More work is needed on real-world categories.</a:t>
            </a:r>
          </a:p>
          <a:p>
            <a:pPr lvl="1"/>
            <a:r>
              <a:rPr lang="en-US" sz="2400" dirty="0" smtClean="0"/>
              <a:t>ongoing work…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4800" y="4397121"/>
            <a:ext cx="4800600" cy="2232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5105400"/>
            <a:ext cx="2819400" cy="1110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Analysis Through the Algorithmic Lens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943600" cy="4800600"/>
          </a:xfrm>
        </p:spPr>
        <p:txBody>
          <a:bodyPr/>
          <a:lstStyle/>
          <a:p>
            <a:r>
              <a:rPr lang="en-US" sz="2800" dirty="0" smtClean="0"/>
              <a:t>Can a sparse random network quickly sort just by doing neighboring compare-exchanges?</a:t>
            </a:r>
          </a:p>
          <a:p>
            <a:r>
              <a:rPr lang="en-US" sz="2800" dirty="0" smtClean="0"/>
              <a:t>Yes, if there are a lot more nearby connections than distant ones.</a:t>
            </a:r>
          </a:p>
          <a:p>
            <a:pPr lvl="1"/>
            <a:r>
              <a:rPr lang="en-US" sz="2400" dirty="0" smtClean="0"/>
              <a:t>There is a family of random networks of </a:t>
            </a:r>
            <a:r>
              <a:rPr lang="en-US" sz="2400" dirty="0" err="1" smtClean="0"/>
              <a:t>O(n</a:t>
            </a:r>
            <a:r>
              <a:rPr lang="en-US" sz="2400" dirty="0" smtClean="0"/>
              <a:t> log </a:t>
            </a:r>
            <a:r>
              <a:rPr lang="en-US" sz="2400" dirty="0" err="1" smtClean="0"/>
              <a:t>n</a:t>
            </a:r>
            <a:r>
              <a:rPr lang="en-US" sz="2400" dirty="0" smtClean="0"/>
              <a:t>) edges, each of which sorts its elements in time </a:t>
            </a:r>
            <a:r>
              <a:rPr lang="en-US" sz="2400" dirty="0" err="1" smtClean="0"/>
              <a:t>O(n</a:t>
            </a:r>
            <a:r>
              <a:rPr lang="en-US" sz="2400" dirty="0" smtClean="0"/>
              <a:t> log </a:t>
            </a:r>
            <a:r>
              <a:rPr lang="en-US" sz="2400" dirty="0" err="1" smtClean="0"/>
              <a:t>n</a:t>
            </a:r>
            <a:r>
              <a:rPr lang="en-US" sz="2400" dirty="0" smtClean="0"/>
              <a:t>) with high probability.</a:t>
            </a:r>
          </a:p>
          <a:p>
            <a:pPr lvl="1"/>
            <a:r>
              <a:rPr lang="en-US" sz="2400" dirty="0" smtClean="0"/>
              <a:t>paper is yet to appear.</a:t>
            </a:r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286000"/>
            <a:ext cx="2971800" cy="28707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4905" y="6629400"/>
            <a:ext cx="39366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Image from http://webscripts.softpedia.com/screenshots/The-IGraph-Library_4.png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Need for Good Algorithms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4191000" cy="3886200"/>
          </a:xfrm>
        </p:spPr>
        <p:txBody>
          <a:bodyPr/>
          <a:lstStyle/>
          <a:p>
            <a:r>
              <a:rPr lang="en-US" sz="2800" dirty="0" smtClean="0"/>
              <a:t>T</a:t>
            </a:r>
            <a:r>
              <a:rPr lang="en-US" sz="2800" dirty="0" smtClean="0"/>
              <a:t>o </a:t>
            </a:r>
            <a:r>
              <a:rPr lang="en-US" sz="2800" dirty="0" smtClean="0"/>
              <a:t>facilitate improved network analysis, we need </a:t>
            </a:r>
            <a:r>
              <a:rPr lang="en-US" sz="2800" b="1" dirty="0" smtClean="0">
                <a:solidFill>
                  <a:srgbClr val="FF0000"/>
                </a:solidFill>
              </a:rPr>
              <a:t>fast algorithms </a:t>
            </a:r>
            <a:r>
              <a:rPr lang="en-US" sz="2800" dirty="0" smtClean="0"/>
              <a:t>and </a:t>
            </a:r>
            <a:r>
              <a:rPr lang="en-US" sz="2800" b="1" dirty="0" smtClean="0">
                <a:solidFill>
                  <a:srgbClr val="FF0000"/>
                </a:solidFill>
              </a:rPr>
              <a:t>efficient data structures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Large data sizes</a:t>
            </a:r>
          </a:p>
          <a:p>
            <a:pPr lvl="1"/>
            <a:r>
              <a:rPr lang="en-US" sz="2400" dirty="0" smtClean="0"/>
              <a:t>Sophisticated statistics</a:t>
            </a:r>
            <a:endParaRPr lang="en-US" sz="2400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4572000" y="1828800"/>
            <a:ext cx="44196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Data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overload: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584247"/>
            <a:ext cx="4496182" cy="358795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609335" y="6261556"/>
            <a:ext cx="45346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Image from http://cdn.venturebeat.com/wp-content/uploads/2009/03/28811286_e1671e30a9.jpg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Space 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410201"/>
            <a:ext cx="8229600" cy="1371599"/>
          </a:xfrm>
        </p:spPr>
        <p:txBody>
          <a:bodyPr/>
          <a:lstStyle/>
          <a:p>
            <a:r>
              <a:rPr lang="en-US" sz="2000" dirty="0" smtClean="0"/>
              <a:t>Hoff, P., </a:t>
            </a:r>
            <a:r>
              <a:rPr lang="en-US" sz="2000" dirty="0" err="1" smtClean="0"/>
              <a:t>Raftery</a:t>
            </a:r>
            <a:r>
              <a:rPr lang="en-US" sz="2000" dirty="0" smtClean="0"/>
              <a:t>, A.E. and </a:t>
            </a:r>
            <a:r>
              <a:rPr lang="en-US" sz="2000" dirty="0" err="1" smtClean="0"/>
              <a:t>Handcock</a:t>
            </a:r>
            <a:r>
              <a:rPr lang="en-US" sz="2000" dirty="0" smtClean="0"/>
              <a:t>, M.S. (2002). Latent space approaches to social network analysis. </a:t>
            </a:r>
            <a:r>
              <a:rPr lang="en-US" sz="2000" i="1" dirty="0" smtClean="0"/>
              <a:t>Journal of the American Statistical Association</a:t>
            </a:r>
            <a:r>
              <a:rPr lang="en-US" sz="2000" dirty="0" smtClean="0"/>
              <a:t>, 97, 1090-1098.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294362"/>
            <a:ext cx="4495800" cy="412829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828800"/>
            <a:ext cx="4343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View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the vertices in a network as embedded in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-dimensional space.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baseline="0" dirty="0" smtClean="0">
                <a:latin typeface="+mn-lt"/>
              </a:rPr>
              <a:t>Correlate</a:t>
            </a:r>
            <a:r>
              <a:rPr lang="en-US" sz="2800" dirty="0" smtClean="0">
                <a:latin typeface="+mn-lt"/>
              </a:rPr>
              <a:t> geometric distance with natural clusters and other network information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Structures for </a:t>
            </a:r>
            <a:br>
              <a:rPr lang="en-US" dirty="0" smtClean="0"/>
            </a:br>
            <a:r>
              <a:rPr lang="en-US" dirty="0" err="1" smtClean="0"/>
              <a:t>d</a:t>
            </a:r>
            <a:r>
              <a:rPr lang="en-US" dirty="0" smtClean="0"/>
              <a:t>-Dimensional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 smtClean="0"/>
              <a:t>Updates: </a:t>
            </a:r>
          </a:p>
          <a:p>
            <a:pPr lvl="1"/>
            <a:r>
              <a:rPr lang="en-US" dirty="0" err="1" smtClean="0"/>
              <a:t>insert(p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remove(p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changePosition(p,q</a:t>
            </a:r>
            <a:r>
              <a:rPr lang="en-US" dirty="0" smtClean="0"/>
              <a:t>)</a:t>
            </a:r>
          </a:p>
          <a:p>
            <a:r>
              <a:rPr lang="en-US" dirty="0" smtClean="0"/>
              <a:t>Queries:</a:t>
            </a:r>
          </a:p>
          <a:p>
            <a:pPr lvl="1"/>
            <a:r>
              <a:rPr lang="en-US" dirty="0" smtClean="0"/>
              <a:t>range(x</a:t>
            </a:r>
            <a:r>
              <a:rPr lang="en-US" baseline="-25000" dirty="0" smtClean="0"/>
              <a:t>1</a:t>
            </a:r>
            <a:r>
              <a:rPr lang="en-US" dirty="0" smtClean="0"/>
              <a:t>,x</a:t>
            </a:r>
            <a:r>
              <a:rPr lang="en-US" baseline="-25000" dirty="0" smtClean="0"/>
              <a:t>2</a:t>
            </a:r>
            <a:r>
              <a:rPr lang="en-US" dirty="0" smtClean="0"/>
              <a:t>,y</a:t>
            </a:r>
            <a:r>
              <a:rPr lang="en-US" baseline="-25000" dirty="0" smtClean="0"/>
              <a:t>1</a:t>
            </a:r>
            <a:r>
              <a:rPr lang="en-US" dirty="0" smtClean="0"/>
              <a:t>,y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nearestNeighbor(p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…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968" y="1587500"/>
            <a:ext cx="4298632" cy="435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9081" y="5939135"/>
            <a:ext cx="7061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on this topic will be provided</a:t>
            </a:r>
            <a:r>
              <a:rPr lang="en-US" dirty="0" smtClean="0"/>
              <a:t> by </a:t>
            </a:r>
            <a:r>
              <a:rPr lang="en-US" dirty="0" smtClean="0"/>
              <a:t>Dave Mount.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Range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structures that are </a:t>
            </a:r>
            <a:r>
              <a:rPr lang="en-US" dirty="0" smtClean="0"/>
              <a:t>more efficient for data exhibiting power-law distributions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200400"/>
            <a:ext cx="4089400" cy="2511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-11000" contrast="20000"/>
          </a:blip>
          <a:stretch>
            <a:fillRect/>
          </a:stretch>
        </p:blipFill>
        <p:spPr>
          <a:xfrm>
            <a:off x="762000" y="2819400"/>
            <a:ext cx="3886200" cy="3188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956756"/>
            <a:ext cx="3568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Image from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</a:rPr>
              <a:t>http://www.macs.hw.ac.uk/~pdw/topology/Pictures/S-power.jpg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6258580"/>
            <a:ext cx="5194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400" dirty="0" smtClean="0"/>
              <a:t> M.T. Goodrich and </a:t>
            </a:r>
            <a:r>
              <a:rPr lang="en-US" sz="1400" dirty="0" smtClean="0"/>
              <a:t>D</a:t>
            </a:r>
            <a:r>
              <a:rPr lang="en-US" sz="1400" dirty="0" smtClean="0"/>
              <a:t>. </a:t>
            </a:r>
            <a:r>
              <a:rPr lang="en-US" sz="1400" dirty="0" err="1" smtClean="0"/>
              <a:t>Strash</a:t>
            </a:r>
            <a:r>
              <a:rPr lang="en-US" sz="1400" dirty="0" smtClean="0"/>
              <a:t>, “Priority </a:t>
            </a:r>
            <a:r>
              <a:rPr lang="en-US" sz="1400" dirty="0" smtClean="0"/>
              <a:t>Range Trees</a:t>
            </a:r>
            <a:r>
              <a:rPr lang="en-US" sz="1400" dirty="0" smtClean="0"/>
              <a:t>,” </a:t>
            </a:r>
          </a:p>
          <a:p>
            <a:r>
              <a:rPr lang="en-US" sz="1400" dirty="0" smtClean="0"/>
              <a:t>21</a:t>
            </a:r>
            <a:r>
              <a:rPr lang="en-US" sz="1400" baseline="30000" dirty="0" smtClean="0"/>
              <a:t>st </a:t>
            </a:r>
            <a:r>
              <a:rPr lang="en-US" sz="1400" dirty="0" smtClean="0"/>
              <a:t>Int. </a:t>
            </a:r>
            <a:r>
              <a:rPr lang="en-US" sz="1400" dirty="0" err="1" smtClean="0"/>
              <a:t>Symp</a:t>
            </a:r>
            <a:r>
              <a:rPr lang="en-US" sz="1400" dirty="0" smtClean="0"/>
              <a:t>. </a:t>
            </a:r>
            <a:r>
              <a:rPr lang="en-US" sz="1400" dirty="0" smtClean="0"/>
              <a:t>on</a:t>
            </a:r>
            <a:r>
              <a:rPr lang="en-US" sz="1400" dirty="0" smtClean="0"/>
              <a:t> Algorithms </a:t>
            </a:r>
            <a:r>
              <a:rPr lang="en-US" sz="1400" dirty="0" smtClean="0"/>
              <a:t>and </a:t>
            </a:r>
            <a:r>
              <a:rPr lang="en-US" sz="1400" dirty="0" smtClean="0"/>
              <a:t>Computation (</a:t>
            </a:r>
            <a:r>
              <a:rPr lang="en-US" sz="1400" dirty="0" smtClean="0"/>
              <a:t>ISAAC)</a:t>
            </a:r>
            <a:r>
              <a:rPr lang="en-US" sz="1400" dirty="0" smtClean="0"/>
              <a:t>, 2010.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315200" cy="1143000"/>
          </a:xfrm>
        </p:spPr>
        <p:txBody>
          <a:bodyPr/>
          <a:lstStyle/>
          <a:p>
            <a:r>
              <a:rPr lang="en-US" dirty="0" err="1" smtClean="0"/>
              <a:t>Subgraph</a:t>
            </a:r>
            <a:r>
              <a:rPr lang="en-US" dirty="0" smtClean="0"/>
              <a:t>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2133600"/>
          </a:xfrm>
        </p:spPr>
        <p:txBody>
          <a:bodyPr/>
          <a:lstStyle/>
          <a:p>
            <a:r>
              <a:rPr lang="en-US" dirty="0" smtClean="0"/>
              <a:t>Maintaining </a:t>
            </a:r>
            <a:r>
              <a:rPr lang="en-US" dirty="0" err="1" smtClean="0"/>
              <a:t>subgraph</a:t>
            </a:r>
            <a:r>
              <a:rPr lang="en-US" dirty="0" smtClean="0"/>
              <a:t> statistics dynamically can speed up ERGM computations.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16000" contrast="32000"/>
          </a:blip>
          <a:stretch>
            <a:fillRect/>
          </a:stretch>
        </p:blipFill>
        <p:spPr>
          <a:xfrm>
            <a:off x="1784350" y="2287900"/>
            <a:ext cx="4997450" cy="2588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05974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 D. </a:t>
            </a:r>
            <a:r>
              <a:rPr lang="en-US" sz="1600" dirty="0" err="1" smtClean="0"/>
              <a:t>Eppstein</a:t>
            </a:r>
            <a:r>
              <a:rPr lang="en-US" sz="1600" dirty="0" smtClean="0"/>
              <a:t>, </a:t>
            </a:r>
            <a:r>
              <a:rPr lang="en-US" sz="1600" dirty="0" smtClean="0"/>
              <a:t>E. </a:t>
            </a:r>
            <a:r>
              <a:rPr lang="en-US" sz="1600" dirty="0" smtClean="0"/>
              <a:t>S. </a:t>
            </a:r>
            <a:r>
              <a:rPr lang="en-US" sz="1600" dirty="0" smtClean="0"/>
              <a:t>Spiro, “The </a:t>
            </a:r>
            <a:r>
              <a:rPr lang="en-US" sz="1600" dirty="0" err="1" smtClean="0"/>
              <a:t>h</a:t>
            </a:r>
            <a:r>
              <a:rPr lang="en-US" sz="1600" dirty="0" smtClean="0"/>
              <a:t>-Index of a Graph and its Application to Dynamic </a:t>
            </a:r>
            <a:r>
              <a:rPr lang="en-US" sz="1600" dirty="0" err="1" smtClean="0"/>
              <a:t>Subgraph</a:t>
            </a:r>
            <a:r>
              <a:rPr lang="en-US" sz="1600" dirty="0" smtClean="0"/>
              <a:t> </a:t>
            </a:r>
            <a:r>
              <a:rPr lang="en-US" sz="1600" dirty="0" smtClean="0"/>
              <a:t>Statistics,” Algorithms </a:t>
            </a:r>
            <a:r>
              <a:rPr lang="en-US" sz="1600" dirty="0" smtClean="0"/>
              <a:t>and Data Structures Symposium, Banff, Canada,</a:t>
            </a:r>
            <a:r>
              <a:rPr lang="en-US" sz="1600" dirty="0" smtClean="0"/>
              <a:t> 2009.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D. </a:t>
            </a:r>
            <a:r>
              <a:rPr lang="en-US" sz="1600" dirty="0" err="1" smtClean="0"/>
              <a:t>Eppstein</a:t>
            </a:r>
            <a:r>
              <a:rPr lang="en-US" sz="1600" dirty="0" smtClean="0"/>
              <a:t>,</a:t>
            </a:r>
            <a:r>
              <a:rPr lang="en-US" sz="1600" dirty="0" smtClean="0"/>
              <a:t> M.T. Goodrich, </a:t>
            </a:r>
            <a:r>
              <a:rPr lang="en-US" sz="1600" dirty="0" smtClean="0"/>
              <a:t>D</a:t>
            </a:r>
            <a:r>
              <a:rPr lang="en-US" sz="1600" dirty="0" smtClean="0"/>
              <a:t>. </a:t>
            </a:r>
            <a:r>
              <a:rPr lang="en-US" sz="1600" dirty="0" err="1" smtClean="0"/>
              <a:t>Strash</a:t>
            </a:r>
            <a:r>
              <a:rPr lang="en-US" sz="1600" dirty="0" smtClean="0"/>
              <a:t>, and L</a:t>
            </a:r>
            <a:r>
              <a:rPr lang="en-US" sz="1600" dirty="0" smtClean="0"/>
              <a:t>. </a:t>
            </a:r>
            <a:r>
              <a:rPr lang="en-US" sz="1600" dirty="0" err="1" smtClean="0"/>
              <a:t>Trott</a:t>
            </a:r>
            <a:r>
              <a:rPr lang="en-US" sz="1600" dirty="0" smtClean="0"/>
              <a:t>, `</a:t>
            </a:r>
            <a:r>
              <a:rPr lang="en-US" sz="1600" dirty="0" smtClean="0"/>
              <a:t>`Extended Dynamic </a:t>
            </a:r>
            <a:r>
              <a:rPr lang="en-US" sz="1600" dirty="0" err="1" smtClean="0"/>
              <a:t>Subgraph</a:t>
            </a:r>
            <a:r>
              <a:rPr lang="en-US" sz="1600" dirty="0" smtClean="0"/>
              <a:t> Statistics Using </a:t>
            </a:r>
            <a:r>
              <a:rPr lang="en-US" sz="1600" dirty="0" err="1" smtClean="0"/>
              <a:t>h</a:t>
            </a:r>
            <a:r>
              <a:rPr lang="en-US" sz="1600" dirty="0" smtClean="0"/>
              <a:t>-Index </a:t>
            </a:r>
            <a:r>
              <a:rPr lang="en-US" sz="1600" dirty="0" smtClean="0"/>
              <a:t>Parameterized Data </a:t>
            </a:r>
            <a:r>
              <a:rPr lang="en-US" sz="1600" dirty="0" smtClean="0"/>
              <a:t>Structures</a:t>
            </a:r>
            <a:r>
              <a:rPr lang="en-US" sz="1600" dirty="0" smtClean="0"/>
              <a:t>,’’ 4th </a:t>
            </a:r>
            <a:r>
              <a:rPr lang="en-US" sz="1600" dirty="0" smtClean="0"/>
              <a:t>Annual International Conference on </a:t>
            </a:r>
            <a:r>
              <a:rPr lang="en-US" sz="1600" dirty="0" smtClean="0"/>
              <a:t>Combinatorial Optimization </a:t>
            </a:r>
            <a:r>
              <a:rPr lang="en-US" sz="1600" dirty="0" smtClean="0"/>
              <a:t>and </a:t>
            </a:r>
            <a:r>
              <a:rPr lang="en-US" sz="1600" dirty="0" smtClean="0"/>
              <a:t>Applications </a:t>
            </a:r>
            <a:r>
              <a:rPr lang="en-US" sz="1600" dirty="0" smtClean="0"/>
              <a:t>(COCOA)</a:t>
            </a:r>
            <a:r>
              <a:rPr lang="en-US" sz="1600" dirty="0" smtClean="0"/>
              <a:t>, 2010</a:t>
            </a:r>
            <a:r>
              <a:rPr lang="en-US" sz="1600" dirty="0" smtClean="0"/>
              <a:t>.</a:t>
            </a:r>
          </a:p>
          <a:p>
            <a:pPr>
              <a:buFont typeface="Arial"/>
              <a:buChar char="•"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057401"/>
          </a:xfrm>
        </p:spPr>
        <p:txBody>
          <a:bodyPr/>
          <a:lstStyle/>
          <a:p>
            <a:r>
              <a:rPr lang="en-US" dirty="0" smtClean="0"/>
              <a:t>We have designed several data structures based on the H-index.</a:t>
            </a:r>
          </a:p>
          <a:p>
            <a:r>
              <a:rPr lang="en-US" dirty="0" smtClean="0"/>
              <a:t>H: maximum number such that there are at least H nodes with degree at least 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5000" contrast="44000"/>
          </a:blip>
          <a:stretch>
            <a:fillRect/>
          </a:stretch>
        </p:blipFill>
        <p:spPr>
          <a:xfrm>
            <a:off x="2819400" y="3505200"/>
            <a:ext cx="3886200" cy="318836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200400" y="5257800"/>
            <a:ext cx="12192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810000" y="5638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896783" y="3429000"/>
            <a:ext cx="3113617" cy="2108200"/>
          </a:xfrm>
          <a:custGeom>
            <a:avLst/>
            <a:gdLst>
              <a:gd name="connsiteX0" fmla="*/ 2872317 w 2872317"/>
              <a:gd name="connsiteY0" fmla="*/ 0 h 1879600"/>
              <a:gd name="connsiteX1" fmla="*/ 2326217 w 2872317"/>
              <a:gd name="connsiteY1" fmla="*/ 1054100 h 1879600"/>
              <a:gd name="connsiteX2" fmla="*/ 1411817 w 2872317"/>
              <a:gd name="connsiteY2" fmla="*/ 1181100 h 1879600"/>
              <a:gd name="connsiteX3" fmla="*/ 230717 w 2872317"/>
              <a:gd name="connsiteY3" fmla="*/ 1244600 h 1879600"/>
              <a:gd name="connsiteX4" fmla="*/ 27517 w 2872317"/>
              <a:gd name="connsiteY4" fmla="*/ 187960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2317" h="1879600">
                <a:moveTo>
                  <a:pt x="2872317" y="0"/>
                </a:moveTo>
                <a:cubicBezTo>
                  <a:pt x="2720975" y="428625"/>
                  <a:pt x="2569634" y="857250"/>
                  <a:pt x="2326217" y="1054100"/>
                </a:cubicBezTo>
                <a:cubicBezTo>
                  <a:pt x="2082800" y="1250950"/>
                  <a:pt x="1761067" y="1149350"/>
                  <a:pt x="1411817" y="1181100"/>
                </a:cubicBezTo>
                <a:cubicBezTo>
                  <a:pt x="1062567" y="1212850"/>
                  <a:pt x="461434" y="1128183"/>
                  <a:pt x="230717" y="1244600"/>
                </a:cubicBezTo>
                <a:cubicBezTo>
                  <a:pt x="0" y="1361017"/>
                  <a:pt x="27517" y="1879600"/>
                  <a:pt x="27517" y="1879600"/>
                </a:cubicBezTo>
              </a:path>
            </a:pathLst>
          </a:custGeom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10400" y="4495800"/>
            <a:ext cx="18781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on this</a:t>
            </a:r>
          </a:p>
          <a:p>
            <a:r>
              <a:rPr lang="en-US" dirty="0" smtClean="0"/>
              <a:t>topic will be</a:t>
            </a:r>
          </a:p>
          <a:p>
            <a:r>
              <a:rPr lang="en-US" dirty="0" smtClean="0"/>
              <a:t>provided by </a:t>
            </a:r>
          </a:p>
          <a:p>
            <a:r>
              <a:rPr lang="en-US" dirty="0" smtClean="0"/>
              <a:t>Lowell </a:t>
            </a:r>
            <a:r>
              <a:rPr lang="en-US" dirty="0" err="1" smtClean="0"/>
              <a:t>Trott</a:t>
            </a:r>
            <a:endParaRPr lang="en-US" dirty="0" smtClean="0"/>
          </a:p>
          <a:p>
            <a:r>
              <a:rPr lang="en-US" dirty="0" smtClean="0"/>
              <a:t>(poster).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6642556"/>
            <a:ext cx="3568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Image from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</a:rPr>
              <a:t>http://www.macs.hw.ac.uk/~pdw/topology/Pictures/S-power.jpg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Clique 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1"/>
            <a:ext cx="5410200" cy="4343400"/>
          </a:xfrm>
        </p:spPr>
        <p:txBody>
          <a:bodyPr/>
          <a:lstStyle/>
          <a:p>
            <a:r>
              <a:rPr lang="en-US" sz="2800" dirty="0" smtClean="0"/>
              <a:t>In </a:t>
            </a:r>
            <a:r>
              <a:rPr lang="en-US" sz="2800" dirty="0" smtClean="0"/>
              <a:t>a social network, </a:t>
            </a:r>
            <a:r>
              <a:rPr lang="en-US" sz="2800" dirty="0" smtClean="0"/>
              <a:t>where</a:t>
            </a:r>
            <a:r>
              <a:rPr lang="en-US" sz="2800" dirty="0" smtClean="0"/>
              <a:t> </a:t>
            </a:r>
            <a:r>
              <a:rPr lang="en-US" sz="2800" dirty="0" smtClean="0"/>
              <a:t>vertices </a:t>
            </a:r>
            <a:r>
              <a:rPr lang="en-US" sz="2800" dirty="0" smtClean="0"/>
              <a:t>represent </a:t>
            </a:r>
            <a:r>
              <a:rPr lang="en-US" sz="2800" dirty="0" smtClean="0"/>
              <a:t>people </a:t>
            </a:r>
            <a:r>
              <a:rPr lang="en-US" sz="2800" dirty="0" smtClean="0"/>
              <a:t>and</a:t>
            </a:r>
            <a:r>
              <a:rPr lang="en-US" sz="2800" dirty="0" smtClean="0"/>
              <a:t> edges represent relationships, a </a:t>
            </a:r>
            <a:r>
              <a:rPr lang="en-US" sz="2800" dirty="0" smtClean="0"/>
              <a:t>largest subset of people who all know each other,</a:t>
            </a:r>
            <a:r>
              <a:rPr lang="en-US" sz="2800" dirty="0" smtClean="0"/>
              <a:t> defining mutual acquaintances, is a </a:t>
            </a:r>
            <a:r>
              <a:rPr lang="en-US" sz="2800" b="1" dirty="0" smtClean="0">
                <a:solidFill>
                  <a:srgbClr val="FF0000"/>
                </a:solidFill>
              </a:rPr>
              <a:t>clique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Finding all maximal cliques is useful.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408237"/>
            <a:ext cx="3252745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6642556"/>
            <a:ext cx="36971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7F7F7F"/>
                </a:solidFill>
              </a:rPr>
              <a:t>Image from </a:t>
            </a:r>
            <a:r>
              <a:rPr lang="en-US" sz="800" dirty="0" err="1" smtClean="0">
                <a:solidFill>
                  <a:srgbClr val="7F7F7F"/>
                </a:solidFill>
              </a:rPr>
              <a:t>http://en.wikipedia.org/wiki/File:Brute_force_Clique_algorithm.svg</a:t>
            </a:r>
            <a:endParaRPr lang="en-US" sz="8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Clique </a:t>
            </a:r>
            <a:r>
              <a:rPr lang="en-US" dirty="0" smtClean="0"/>
              <a:t>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724400" cy="4191000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Bron</a:t>
            </a:r>
            <a:r>
              <a:rPr lang="en-US" sz="2400" dirty="0" smtClean="0"/>
              <a:t>–</a:t>
            </a:r>
            <a:r>
              <a:rPr lang="en-US" sz="2400" dirty="0" err="1" smtClean="0"/>
              <a:t>Kerbosch</a:t>
            </a:r>
            <a:r>
              <a:rPr lang="en-US" sz="2400" dirty="0" smtClean="0"/>
              <a:t> algorithm is an algorithm for finding maximal cliques in an undirected graph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We have designed a major improvement to the </a:t>
            </a:r>
            <a:r>
              <a:rPr lang="en-US" sz="2400" dirty="0" err="1" smtClean="0"/>
              <a:t>Bron-Kerbosch</a:t>
            </a:r>
            <a:r>
              <a:rPr lang="en-US" sz="2400" dirty="0" smtClean="0"/>
              <a:t> algorithm.</a:t>
            </a:r>
          </a:p>
          <a:p>
            <a:r>
              <a:rPr lang="en-US" sz="2400" dirty="0" smtClean="0"/>
              <a:t>This improvement is implemented and interfaced with the R system.</a:t>
            </a:r>
          </a:p>
          <a:p>
            <a:pPr lvl="1"/>
            <a:r>
              <a:rPr lang="en-US" sz="2000" dirty="0" smtClean="0"/>
              <a:t>paper yet to appear.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448802" y="6642556"/>
            <a:ext cx="23903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7F7F7F"/>
                </a:solidFill>
              </a:rPr>
              <a:t>Image from http://cnx.org/content/m11538/latest/</a:t>
            </a:r>
            <a:endParaRPr lang="en-US" sz="800" dirty="0">
              <a:solidFill>
                <a:srgbClr val="7F7F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53000" y="2387600"/>
            <a:ext cx="4019241" cy="302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49721" y="6015335"/>
            <a:ext cx="7318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on this topic will be provided</a:t>
            </a:r>
            <a:r>
              <a:rPr lang="en-US" dirty="0" smtClean="0"/>
              <a:t> by Darren </a:t>
            </a:r>
            <a:r>
              <a:rPr lang="en-US" dirty="0" err="1" smtClean="0"/>
              <a:t>Strash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7641</TotalTime>
  <Words>1175</Words>
  <Application>Microsoft Macintosh PowerPoint</Application>
  <PresentationFormat>On-screen Show (4:3)</PresentationFormat>
  <Paragraphs>103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Algorithms and Data Structures for Fast Computations on Networks </vt:lpstr>
      <vt:lpstr>The Need for Good Algorithms</vt:lpstr>
      <vt:lpstr>Latent Space Embeddings</vt:lpstr>
      <vt:lpstr>Data Structures for  d-Dimensional Space</vt:lpstr>
      <vt:lpstr>Priority Range Trees</vt:lpstr>
      <vt:lpstr>Subgraph Statistics</vt:lpstr>
      <vt:lpstr>H-Index</vt:lpstr>
      <vt:lpstr>Clique Finding</vt:lpstr>
      <vt:lpstr>Fast Clique Finding</vt:lpstr>
      <vt:lpstr>Routing in Social Networks</vt:lpstr>
      <vt:lpstr>How Greedy Routing Works</vt:lpstr>
      <vt:lpstr>Breakthrough Ideas (so far)</vt:lpstr>
      <vt:lpstr>Future Work</vt:lpstr>
      <vt:lpstr>Retroactive Data Structures</vt:lpstr>
      <vt:lpstr>Usefulness of Retroactivity</vt:lpstr>
      <vt:lpstr>Category-based Routing</vt:lpstr>
      <vt:lpstr>Network Analysis Through the Algorithmic Lens</vt:lpstr>
    </vt:vector>
  </TitlesOfParts>
  <Company>Bren School of Information and Computer Sciences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Mastermind Attack on Genomic Data</dc:title>
  <dc:creator>Michael T. Goodrich</dc:creator>
  <cp:lastModifiedBy>Michael Goodrich</cp:lastModifiedBy>
  <cp:revision>113</cp:revision>
  <dcterms:created xsi:type="dcterms:W3CDTF">2010-11-11T19:00:50Z</dcterms:created>
  <dcterms:modified xsi:type="dcterms:W3CDTF">2010-11-11T23:32:24Z</dcterms:modified>
</cp:coreProperties>
</file>